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Cocomat Pro" charset="1" panose="00000500000000000000"/>
      <p:regular r:id="rId15"/>
    </p:embeddedFont>
    <p:embeddedFont>
      <p:font typeface="Questrial" charset="1" panose="02000000000000000000"/>
      <p:regular r:id="rId16"/>
    </p:embeddedFont>
    <p:embeddedFont>
      <p:font typeface="Railey" charset="1" panose="00000000000000000000"/>
      <p:regular r:id="rId17"/>
    </p:embeddedFont>
    <p:embeddedFont>
      <p:font typeface="Proxima Nova" charset="1" panose="02000506030000020004"/>
      <p:regular r:id="rId18"/>
    </p:embeddedFont>
    <p:embeddedFont>
      <p:font typeface="Disket Mono Bold" charset="1" panose="020B0509050000020004"/>
      <p:regular r:id="rId19"/>
    </p:embeddedFont>
    <p:embeddedFont>
      <p:font typeface="Disket Mono" charset="1" panose="020B0509050000020004"/>
      <p:regular r:id="rId20"/>
    </p:embeddedFont>
    <p:embeddedFont>
      <p:font typeface="Cocomat Pro Bold" charset="1" panose="000007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3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3.png" Type="http://schemas.openxmlformats.org/officeDocument/2006/relationships/image"/><Relationship Id="rId7" Target="../media/image16.png" Type="http://schemas.openxmlformats.org/officeDocument/2006/relationships/image"/><Relationship Id="rId8" Target="../media/image17.svg" Type="http://schemas.openxmlformats.org/officeDocument/2006/relationships/image"/><Relationship Id="rId9" Target="../media/image1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2" Target="../media/image3.pn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30.png" Type="http://schemas.openxmlformats.org/officeDocument/2006/relationships/image"/><Relationship Id="rId4" Target="../media/image3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2328983"/>
            <a:ext cx="18288000" cy="5856213"/>
          </a:xfrm>
          <a:custGeom>
            <a:avLst/>
            <a:gdLst/>
            <a:ahLst/>
            <a:cxnLst/>
            <a:rect r="r" b="b" t="t" l="l"/>
            <a:pathLst>
              <a:path h="5856213" w="18288000">
                <a:moveTo>
                  <a:pt x="0" y="0"/>
                </a:moveTo>
                <a:lnTo>
                  <a:pt x="18288000" y="0"/>
                </a:lnTo>
                <a:lnTo>
                  <a:pt x="18288000" y="5856213"/>
                </a:lnTo>
                <a:lnTo>
                  <a:pt x="0" y="5856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50266" y="8851907"/>
            <a:ext cx="3951444" cy="812785"/>
            <a:chOff x="0" y="0"/>
            <a:chExt cx="5268592" cy="10837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67700" cy="967700"/>
            </a:xfrm>
            <a:custGeom>
              <a:avLst/>
              <a:gdLst/>
              <a:ahLst/>
              <a:cxnLst/>
              <a:rect r="r" b="b" t="t" l="l"/>
              <a:pathLst>
                <a:path h="967700" w="967700">
                  <a:moveTo>
                    <a:pt x="0" y="0"/>
                  </a:moveTo>
                  <a:lnTo>
                    <a:pt x="967700" y="0"/>
                  </a:lnTo>
                  <a:lnTo>
                    <a:pt x="967700" y="967700"/>
                  </a:lnTo>
                  <a:lnTo>
                    <a:pt x="0" y="967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1114105" y="-66675"/>
              <a:ext cx="4154488" cy="11503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Cocomat Pro"/>
                  <a:ea typeface="Cocomat Pro"/>
                  <a:cs typeface="Cocomat Pro"/>
                  <a:sym typeface="Cocomat Pro"/>
                </a:rPr>
                <a:t>Diseño Gráfico y</a:t>
              </a:r>
            </a:p>
            <a:p>
              <a:pPr algn="just">
                <a:lnSpc>
                  <a:spcPts val="3500"/>
                </a:lnSpc>
              </a:pPr>
              <a:r>
                <a:rPr lang="en-US" sz="2500">
                  <a:solidFill>
                    <a:srgbClr val="000000"/>
                  </a:solidFill>
                  <a:latin typeface="Cocomat Pro"/>
                  <a:ea typeface="Cocomat Pro"/>
                  <a:cs typeface="Cocomat Pro"/>
                  <a:sym typeface="Cocomat Pro"/>
                </a:rPr>
                <a:t>Comunicación Visual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2830693" y="8785232"/>
            <a:ext cx="4710807" cy="879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Materia: Planificación y Medios</a:t>
            </a:r>
          </a:p>
          <a:p>
            <a:pPr algn="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Curso: Segundo año (2do)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1663565"/>
            <a:ext cx="18288000" cy="714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spc="262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Trabajo Práctico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278728" y="450716"/>
            <a:ext cx="5262772" cy="441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Garibaldi, Agustina - Müller</a:t>
            </a:r>
            <a:r>
              <a:rPr lang="en-US" sz="250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, Gisela                                                                            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50266" y="587377"/>
            <a:ext cx="5262772" cy="4413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2.024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-1614460" y="-637658"/>
            <a:ext cx="20821207" cy="11562317"/>
          </a:xfrm>
          <a:custGeom>
            <a:avLst/>
            <a:gdLst/>
            <a:ahLst/>
            <a:cxnLst/>
            <a:rect r="r" b="b" t="t" l="l"/>
            <a:pathLst>
              <a:path h="11562317" w="20821207">
                <a:moveTo>
                  <a:pt x="0" y="0"/>
                </a:moveTo>
                <a:lnTo>
                  <a:pt x="20821207" y="0"/>
                </a:lnTo>
                <a:lnTo>
                  <a:pt x="20821207" y="11562316"/>
                </a:lnTo>
                <a:lnTo>
                  <a:pt x="0" y="115623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4000"/>
            </a:blip>
            <a:stretch>
              <a:fillRect l="0" t="-37788" r="0" b="-37788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47096" y="466861"/>
            <a:ext cx="7315200" cy="2380765"/>
          </a:xfrm>
          <a:custGeom>
            <a:avLst/>
            <a:gdLst/>
            <a:ahLst/>
            <a:cxnLst/>
            <a:rect r="r" b="b" t="t" l="l"/>
            <a:pathLst>
              <a:path h="2380765" w="7315200">
                <a:moveTo>
                  <a:pt x="0" y="0"/>
                </a:moveTo>
                <a:lnTo>
                  <a:pt x="7315200" y="0"/>
                </a:lnTo>
                <a:lnTo>
                  <a:pt x="7315200" y="2380765"/>
                </a:lnTo>
                <a:lnTo>
                  <a:pt x="0" y="23807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956145" y="423853"/>
            <a:ext cx="3958630" cy="13811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1400"/>
              </a:lnSpc>
            </a:pPr>
            <a:r>
              <a:rPr lang="en-US" sz="7500" spc="405">
                <a:solidFill>
                  <a:srgbClr val="000000"/>
                </a:solidFill>
                <a:latin typeface="Railey"/>
                <a:ea typeface="Railey"/>
                <a:cs typeface="Railey"/>
                <a:sym typeface="Railey"/>
              </a:rPr>
              <a:t>¿ Qué es 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062370" y="3364715"/>
            <a:ext cx="12809556" cy="4222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Un ecosistema digital es el conjunto de estrategias de marketing digital que lleva a cabo una empresa o pyme* para mejorar su posicionamiento en Internet. El término se utiliza como una metáfora de lo que ocurre en la naturaleza, en la que diferentes elementos se integran y relacionan entre sí.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113484" y="8385521"/>
            <a:ext cx="8707326" cy="3595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8"/>
              </a:lnSpc>
            </a:pPr>
            <a:r>
              <a:rPr lang="en-US" sz="2353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*Acrónimo que </a:t>
            </a:r>
            <a:r>
              <a:rPr lang="en-US" sz="2353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significa “pequeña y mediana empresa”.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-1526370" y="-2199758"/>
            <a:ext cx="20821207" cy="13124417"/>
          </a:xfrm>
          <a:custGeom>
            <a:avLst/>
            <a:gdLst/>
            <a:ahLst/>
            <a:cxnLst/>
            <a:rect r="r" b="b" t="t" l="l"/>
            <a:pathLst>
              <a:path h="13124417" w="20821207">
                <a:moveTo>
                  <a:pt x="0" y="0"/>
                </a:moveTo>
                <a:lnTo>
                  <a:pt x="20821206" y="0"/>
                </a:lnTo>
                <a:lnTo>
                  <a:pt x="20821206" y="13124416"/>
                </a:lnTo>
                <a:lnTo>
                  <a:pt x="0" y="13124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4000"/>
            </a:blip>
            <a:stretch>
              <a:fillRect l="0" t="-21388" r="0" b="-3329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4460191" y="5518239"/>
            <a:ext cx="9397742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9163050" y="4677897"/>
            <a:ext cx="0" cy="1738719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flipH="true">
            <a:off x="4479241" y="5518239"/>
            <a:ext cx="0" cy="80391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13838884" y="5518239"/>
            <a:ext cx="0" cy="80391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-2700000">
            <a:off x="13772085" y="6228353"/>
            <a:ext cx="133596" cy="133596"/>
          </a:xfrm>
          <a:custGeom>
            <a:avLst/>
            <a:gdLst/>
            <a:ahLst/>
            <a:cxnLst/>
            <a:rect r="r" b="b" t="t" l="l"/>
            <a:pathLst>
              <a:path h="133596" w="133596">
                <a:moveTo>
                  <a:pt x="0" y="0"/>
                </a:moveTo>
                <a:lnTo>
                  <a:pt x="133597" y="0"/>
                </a:lnTo>
                <a:lnTo>
                  <a:pt x="133597" y="133596"/>
                </a:lnTo>
                <a:lnTo>
                  <a:pt x="0" y="133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700000">
            <a:off x="9096252" y="6349818"/>
            <a:ext cx="133596" cy="133596"/>
          </a:xfrm>
          <a:custGeom>
            <a:avLst/>
            <a:gdLst/>
            <a:ahLst/>
            <a:cxnLst/>
            <a:rect r="r" b="b" t="t" l="l"/>
            <a:pathLst>
              <a:path h="133596" w="133596">
                <a:moveTo>
                  <a:pt x="0" y="0"/>
                </a:moveTo>
                <a:lnTo>
                  <a:pt x="133596" y="0"/>
                </a:lnTo>
                <a:lnTo>
                  <a:pt x="133596" y="133596"/>
                </a:lnTo>
                <a:lnTo>
                  <a:pt x="0" y="1335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2700000">
            <a:off x="4412443" y="6255351"/>
            <a:ext cx="133596" cy="133596"/>
          </a:xfrm>
          <a:custGeom>
            <a:avLst/>
            <a:gdLst/>
            <a:ahLst/>
            <a:cxnLst/>
            <a:rect r="r" b="b" t="t" l="l"/>
            <a:pathLst>
              <a:path h="133596" w="133596">
                <a:moveTo>
                  <a:pt x="0" y="0"/>
                </a:moveTo>
                <a:lnTo>
                  <a:pt x="133596" y="0"/>
                </a:lnTo>
                <a:lnTo>
                  <a:pt x="133596" y="133597"/>
                </a:lnTo>
                <a:lnTo>
                  <a:pt x="0" y="1335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656710" y="6790093"/>
            <a:ext cx="4364348" cy="958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0"/>
              </a:lnSpc>
            </a:pPr>
            <a:r>
              <a:rPr lang="en-US" sz="2764" b="true">
                <a:solidFill>
                  <a:srgbClr val="000000"/>
                </a:solidFill>
                <a:latin typeface="Disket Mono Bold"/>
                <a:ea typeface="Disket Mono Bold"/>
                <a:cs typeface="Disket Mono Bold"/>
                <a:sym typeface="Disket Mono Bold"/>
              </a:rPr>
              <a:t> </a:t>
            </a:r>
            <a:r>
              <a:rPr lang="en-US" sz="2764">
                <a:solidFill>
                  <a:srgbClr val="000000"/>
                </a:solidFill>
                <a:latin typeface="Disket Mono"/>
                <a:ea typeface="Disket Mono"/>
                <a:cs typeface="Disket Mono"/>
                <a:sym typeface="Disket Mono"/>
              </a:rPr>
              <a:t>La red es la fuente de todo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75343" y="6754981"/>
            <a:ext cx="4364348" cy="193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70"/>
              </a:lnSpc>
            </a:pPr>
            <a:r>
              <a:rPr lang="en-US" sz="2764">
                <a:solidFill>
                  <a:srgbClr val="000000"/>
                </a:solidFill>
                <a:latin typeface="Disket Mono"/>
                <a:ea typeface="Disket Mono"/>
                <a:cs typeface="Disket Mono"/>
                <a:sym typeface="Disket Mono"/>
              </a:rPr>
              <a:t>Los ecosistemas digitales abren puertas a nuevos mercados.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58556" y="6745456"/>
            <a:ext cx="5003270" cy="1426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1"/>
              </a:lnSpc>
            </a:pPr>
            <a:r>
              <a:rPr lang="en-US" sz="2701">
                <a:solidFill>
                  <a:srgbClr val="000000"/>
                </a:solidFill>
                <a:latin typeface="Disket Mono"/>
                <a:ea typeface="Disket Mono"/>
                <a:cs typeface="Disket Mono"/>
                <a:sym typeface="Disket Mono"/>
              </a:rPr>
              <a:t> Generan y aprovechan la data recolectada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-1526370" y="-654545"/>
            <a:ext cx="20821207" cy="11579203"/>
          </a:xfrm>
          <a:custGeom>
            <a:avLst/>
            <a:gdLst/>
            <a:ahLst/>
            <a:cxnLst/>
            <a:rect r="r" b="b" t="t" l="l"/>
            <a:pathLst>
              <a:path h="11579203" w="20821207">
                <a:moveTo>
                  <a:pt x="0" y="0"/>
                </a:moveTo>
                <a:lnTo>
                  <a:pt x="20821206" y="0"/>
                </a:lnTo>
                <a:lnTo>
                  <a:pt x="20821206" y="11579203"/>
                </a:lnTo>
                <a:lnTo>
                  <a:pt x="0" y="11579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4000"/>
            </a:blip>
            <a:stretch>
              <a:fillRect l="0" t="-37587" r="0" b="-37732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183473" y="703684"/>
            <a:ext cx="5921053" cy="3574163"/>
          </a:xfrm>
          <a:custGeom>
            <a:avLst/>
            <a:gdLst/>
            <a:ahLst/>
            <a:cxnLst/>
            <a:rect r="r" b="b" t="t" l="l"/>
            <a:pathLst>
              <a:path h="3574163" w="5921053">
                <a:moveTo>
                  <a:pt x="0" y="0"/>
                </a:moveTo>
                <a:lnTo>
                  <a:pt x="5921054" y="0"/>
                </a:lnTo>
                <a:lnTo>
                  <a:pt x="5921054" y="3574163"/>
                </a:lnTo>
                <a:lnTo>
                  <a:pt x="0" y="35741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6293702" y="1905230"/>
            <a:ext cx="5700596" cy="1243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74"/>
              </a:lnSpc>
            </a:pPr>
            <a:r>
              <a:rPr lang="en-US" sz="3553" spc="191">
                <a:solidFill>
                  <a:srgbClr val="00609B"/>
                </a:solidFill>
                <a:latin typeface="Disket Mono"/>
                <a:ea typeface="Disket Mono"/>
                <a:cs typeface="Disket Mono"/>
                <a:sym typeface="Disket Mono"/>
              </a:rPr>
              <a:t>Características </a:t>
            </a:r>
            <a:r>
              <a:rPr lang="en-US" sz="3553" spc="191">
                <a:solidFill>
                  <a:srgbClr val="00609B"/>
                </a:solidFill>
                <a:latin typeface="Disket Mono"/>
                <a:ea typeface="Disket Mono"/>
                <a:cs typeface="Disket Mono"/>
                <a:sym typeface="Disket Mono"/>
              </a:rPr>
              <a:t>Principales: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065325" y="3511478"/>
            <a:ext cx="12157351" cy="4222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Su funcionamiento se basa en las propiedades de autoorganización, escalabilidad y sostenibilidad para lograr un mayor tráfico en la página web de la empresa, una mayor interacción y fidelización de los usuarios y generar mayor cantidad de leads*.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790337" y="8174881"/>
            <a:ext cx="8707326" cy="10834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8"/>
              </a:lnSpc>
            </a:pPr>
            <a:r>
              <a:rPr lang="en-US" sz="2353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*Persona que ha mostrado un cierto tipo de interés en tu tienda o en tus productos. O  *Cliente potencial para tu negocio.</a:t>
            </a:r>
          </a:p>
          <a:p>
            <a:pPr algn="ctr">
              <a:lnSpc>
                <a:spcPts val="2918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1526370" y="-300213"/>
            <a:ext cx="20821207" cy="11224871"/>
          </a:xfrm>
          <a:custGeom>
            <a:avLst/>
            <a:gdLst/>
            <a:ahLst/>
            <a:cxnLst/>
            <a:rect r="r" b="b" t="t" l="l"/>
            <a:pathLst>
              <a:path h="11224871" w="20821207">
                <a:moveTo>
                  <a:pt x="0" y="0"/>
                </a:moveTo>
                <a:lnTo>
                  <a:pt x="20821206" y="0"/>
                </a:lnTo>
                <a:lnTo>
                  <a:pt x="20821206" y="11224871"/>
                </a:lnTo>
                <a:lnTo>
                  <a:pt x="0" y="112248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0" t="-41930" r="0" b="-3892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378254" y="841876"/>
            <a:ext cx="7011958" cy="1823109"/>
          </a:xfrm>
          <a:custGeom>
            <a:avLst/>
            <a:gdLst/>
            <a:ahLst/>
            <a:cxnLst/>
            <a:rect r="r" b="b" t="t" l="l"/>
            <a:pathLst>
              <a:path h="1823109" w="7011958">
                <a:moveTo>
                  <a:pt x="0" y="0"/>
                </a:moveTo>
                <a:lnTo>
                  <a:pt x="7011958" y="0"/>
                </a:lnTo>
                <a:lnTo>
                  <a:pt x="7011958" y="1823109"/>
                </a:lnTo>
                <a:lnTo>
                  <a:pt x="0" y="1823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764859" y="987672"/>
            <a:ext cx="6238747" cy="1312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0905"/>
              </a:lnSpc>
            </a:pPr>
            <a:r>
              <a:rPr lang="en-US" sz="7174" spc="387">
                <a:solidFill>
                  <a:srgbClr val="000000"/>
                </a:solidFill>
                <a:latin typeface="Railey"/>
                <a:ea typeface="Railey"/>
                <a:cs typeface="Railey"/>
                <a:sym typeface="Railey"/>
              </a:rPr>
              <a:t>¿ Como funciona 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311995" y="3319915"/>
            <a:ext cx="14947305" cy="6647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537" indent="-410269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Generar tráfico a los soportes digitales.</a:t>
            </a:r>
          </a:p>
          <a:p>
            <a:pPr algn="l" marL="820537" indent="-410269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Fidelizar.</a:t>
            </a:r>
          </a:p>
          <a:p>
            <a:pPr algn="l" marL="820537" indent="-410269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Incrementar el número de interacciones y la tasa de interacción.</a:t>
            </a:r>
          </a:p>
          <a:p>
            <a:pPr algn="l" marL="820537" indent="-410269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Personalizar contenidos.</a:t>
            </a:r>
          </a:p>
          <a:p>
            <a:pPr algn="l" marL="820537" indent="-410269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Mejorar la reputación o el sentimiento hacia una compañía o marca.</a:t>
            </a:r>
          </a:p>
          <a:p>
            <a:pPr algn="l" marL="820537" indent="-410269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Incrementar la notoriedad.</a:t>
            </a:r>
          </a:p>
          <a:p>
            <a:pPr algn="l" marL="820537" indent="-410269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Incrementar las ventas.</a:t>
            </a:r>
          </a:p>
          <a:p>
            <a:pPr algn="r">
              <a:lnSpc>
                <a:spcPts val="5320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1640279" y="-951670"/>
            <a:ext cx="20821207" cy="11752817"/>
          </a:xfrm>
          <a:custGeom>
            <a:avLst/>
            <a:gdLst/>
            <a:ahLst/>
            <a:cxnLst/>
            <a:rect r="r" b="b" t="t" l="l"/>
            <a:pathLst>
              <a:path h="11752817" w="20821207">
                <a:moveTo>
                  <a:pt x="0" y="0"/>
                </a:moveTo>
                <a:lnTo>
                  <a:pt x="20821206" y="0"/>
                </a:lnTo>
                <a:lnTo>
                  <a:pt x="20821206" y="11752817"/>
                </a:lnTo>
                <a:lnTo>
                  <a:pt x="0" y="11752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0" t="-35554" r="0" b="-3717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305385" y="852546"/>
            <a:ext cx="6929877" cy="1801768"/>
          </a:xfrm>
          <a:custGeom>
            <a:avLst/>
            <a:gdLst/>
            <a:ahLst/>
            <a:cxnLst/>
            <a:rect r="r" b="b" t="t" l="l"/>
            <a:pathLst>
              <a:path h="1801768" w="6929877">
                <a:moveTo>
                  <a:pt x="0" y="0"/>
                </a:moveTo>
                <a:lnTo>
                  <a:pt x="6929878" y="0"/>
                </a:lnTo>
                <a:lnTo>
                  <a:pt x="6929878" y="1801768"/>
                </a:lnTo>
                <a:lnTo>
                  <a:pt x="0" y="18017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853834" y="1007958"/>
            <a:ext cx="6060799" cy="1271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0501"/>
              </a:lnSpc>
            </a:pPr>
            <a:r>
              <a:rPr lang="en-US" sz="6908" spc="373">
                <a:solidFill>
                  <a:srgbClr val="000000"/>
                </a:solidFill>
                <a:latin typeface="Railey"/>
                <a:ea typeface="Railey"/>
                <a:cs typeface="Railey"/>
                <a:sym typeface="Railey"/>
              </a:rPr>
              <a:t>¿ Para qué sirve 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43531" y="2935619"/>
            <a:ext cx="8115300" cy="1976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b="true" sz="2800" u="sng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WEB + SEO</a:t>
            </a:r>
            <a:r>
              <a:rPr lang="en-US" sz="2800" u="sng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:</a:t>
            </a:r>
            <a:r>
              <a:rPr lang="en-US" sz="280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Es el núcleo del ecosistema digital de una marca, donde se enfocan los esfuerzos de marketing para fidelizar, informar y convertir visitantes en clientes.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78477" y="5248275"/>
            <a:ext cx="8099455" cy="1958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b="true" sz="2800" u="sng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REDES SOCIALES:</a:t>
            </a:r>
            <a:r>
              <a:rPr lang="en-US" sz="280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 Su rol es lo más necesario, desde ahí generar contenidos que contribuyan al engagement y sentimiento positivo.</a:t>
            </a:r>
          </a:p>
          <a:p>
            <a:pPr algn="ctr">
              <a:lnSpc>
                <a:spcPts val="3780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9318598" y="2935619"/>
            <a:ext cx="8115300" cy="2454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b="true" sz="2800" u="sng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MICROSITIOS Y PAGINAS DESTINO:</a:t>
            </a:r>
            <a:r>
              <a:rPr lang="en-US" sz="2800" b="true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</a:t>
            </a:r>
            <a:r>
              <a:rPr lang="en-US" sz="280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Son elementos clave tanto para favorecer la conversión como para darle protagonismo a un producto o mensaje determinado.</a:t>
            </a:r>
          </a:p>
          <a:p>
            <a:pPr algn="ctr">
              <a:lnSpc>
                <a:spcPts val="3780"/>
              </a:lnSpc>
              <a:spcBef>
                <a:spcPct val="0"/>
              </a:spcBef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1526370" y="3957327"/>
            <a:ext cx="20821207" cy="8643731"/>
          </a:xfrm>
          <a:custGeom>
            <a:avLst/>
            <a:gdLst/>
            <a:ahLst/>
            <a:cxnLst/>
            <a:rect r="r" b="b" t="t" l="l"/>
            <a:pathLst>
              <a:path h="8643731" w="20821207">
                <a:moveTo>
                  <a:pt x="0" y="0"/>
                </a:moveTo>
                <a:lnTo>
                  <a:pt x="20821206" y="0"/>
                </a:lnTo>
                <a:lnTo>
                  <a:pt x="20821206" y="8643731"/>
                </a:lnTo>
                <a:lnTo>
                  <a:pt x="0" y="86437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0" t="-103707" r="0" b="-31152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025980" y="683760"/>
            <a:ext cx="7154708" cy="1860224"/>
          </a:xfrm>
          <a:custGeom>
            <a:avLst/>
            <a:gdLst/>
            <a:ahLst/>
            <a:cxnLst/>
            <a:rect r="r" b="b" t="t" l="l"/>
            <a:pathLst>
              <a:path h="1860224" w="7154708">
                <a:moveTo>
                  <a:pt x="0" y="0"/>
                </a:moveTo>
                <a:lnTo>
                  <a:pt x="7154708" y="0"/>
                </a:lnTo>
                <a:lnTo>
                  <a:pt x="7154708" y="1860224"/>
                </a:lnTo>
                <a:lnTo>
                  <a:pt x="0" y="18602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375432" y="1007805"/>
            <a:ext cx="6430764" cy="9953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373"/>
              </a:lnSpc>
            </a:pPr>
            <a:r>
              <a:rPr lang="en-US" sz="5508" spc="297">
                <a:solidFill>
                  <a:srgbClr val="000000"/>
                </a:solidFill>
                <a:latin typeface="Railey"/>
                <a:ea typeface="Railey"/>
                <a:cs typeface="Railey"/>
                <a:sym typeface="Railey"/>
              </a:rPr>
              <a:t>¿ Qué elementos </a:t>
            </a:r>
            <a:r>
              <a:rPr lang="en-US" sz="5508" spc="297">
                <a:solidFill>
                  <a:srgbClr val="000000"/>
                </a:solidFill>
                <a:latin typeface="Railey"/>
                <a:ea typeface="Railey"/>
                <a:cs typeface="Railey"/>
                <a:sym typeface="Railey"/>
              </a:rPr>
              <a:t>utiliza</a:t>
            </a:r>
            <a:r>
              <a:rPr lang="en-US" sz="5508" spc="297">
                <a:solidFill>
                  <a:srgbClr val="000000"/>
                </a:solidFill>
                <a:latin typeface="Railey"/>
                <a:ea typeface="Railey"/>
                <a:cs typeface="Railey"/>
                <a:sym typeface="Railey"/>
              </a:rPr>
              <a:t>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142972" y="5248275"/>
            <a:ext cx="8777510" cy="2930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b="true" sz="2800" u="sng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APPS:</a:t>
            </a:r>
            <a:r>
              <a:rPr lang="en-US" sz="2800" b="true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</a:t>
            </a:r>
            <a:r>
              <a:rPr lang="en-US" sz="280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Lograr estar todos los días en el smartphone de un usuario o cliente no tiene precio. Es esencial lanzar aplicaciones sencillas y relevantes, con mejoras continuas pero no excesivas.</a:t>
            </a:r>
          </a:p>
          <a:p>
            <a:pPr algn="ctr">
              <a:lnSpc>
                <a:spcPts val="3780"/>
              </a:lnSpc>
            </a:pPr>
          </a:p>
          <a:p>
            <a:pPr algn="ctr">
              <a:lnSpc>
                <a:spcPts val="3780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716713" y="7689208"/>
            <a:ext cx="8099455" cy="1976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b="true" sz="2800" u="sng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BLOG:</a:t>
            </a:r>
            <a:r>
              <a:rPr lang="en-US" b="true" sz="2800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</a:t>
            </a:r>
            <a:r>
              <a:rPr lang="en-US" sz="280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Lo principal del blog es que esté muy bien trabajado: contenidos nuevos y actuales, menús simples, una buena investigación y aplicación de las palabras clave etc.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922469" y="7689208"/>
            <a:ext cx="8998013" cy="1444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b="true" sz="2800" u="sng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PUBLICIDAD DIGITAL:</a:t>
            </a:r>
            <a:r>
              <a:rPr lang="en-US" sz="2800" b="true">
                <a:solidFill>
                  <a:srgbClr val="000000"/>
                </a:solidFill>
                <a:latin typeface="Cocomat Pro Bold"/>
                <a:ea typeface="Cocomat Pro Bold"/>
                <a:cs typeface="Cocomat Pro Bold"/>
                <a:sym typeface="Cocomat Pro Bold"/>
              </a:rPr>
              <a:t> </a:t>
            </a:r>
          </a:p>
          <a:p>
            <a:pPr algn="ctr">
              <a:lnSpc>
                <a:spcPts val="378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Display: seleccionando los soportes, ya sea con criterios de afinidad o de notoriedad.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340246" y="5540931"/>
            <a:ext cx="1378475" cy="1414480"/>
          </a:xfrm>
          <a:custGeom>
            <a:avLst/>
            <a:gdLst/>
            <a:ahLst/>
            <a:cxnLst/>
            <a:rect r="r" b="b" t="t" l="l"/>
            <a:pathLst>
              <a:path h="1414480" w="1378475">
                <a:moveTo>
                  <a:pt x="0" y="0"/>
                </a:moveTo>
                <a:lnTo>
                  <a:pt x="1378475" y="0"/>
                </a:lnTo>
                <a:lnTo>
                  <a:pt x="1378475" y="1414480"/>
                </a:lnTo>
                <a:lnTo>
                  <a:pt x="0" y="1414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340246" y="3331589"/>
            <a:ext cx="1262296" cy="1561642"/>
          </a:xfrm>
          <a:custGeom>
            <a:avLst/>
            <a:gdLst/>
            <a:ahLst/>
            <a:cxnLst/>
            <a:rect r="r" b="b" t="t" l="l"/>
            <a:pathLst>
              <a:path h="1561642" w="1262296">
                <a:moveTo>
                  <a:pt x="0" y="0"/>
                </a:moveTo>
                <a:lnTo>
                  <a:pt x="1262295" y="0"/>
                </a:lnTo>
                <a:lnTo>
                  <a:pt x="1262295" y="1561642"/>
                </a:lnTo>
                <a:lnTo>
                  <a:pt x="0" y="1561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311599" y="9820275"/>
            <a:ext cx="20821207" cy="1104383"/>
          </a:xfrm>
          <a:custGeom>
            <a:avLst/>
            <a:gdLst/>
            <a:ahLst/>
            <a:cxnLst/>
            <a:rect r="r" b="b" t="t" l="l"/>
            <a:pathLst>
              <a:path h="1104383" w="20821207">
                <a:moveTo>
                  <a:pt x="0" y="0"/>
                </a:moveTo>
                <a:lnTo>
                  <a:pt x="20821206" y="0"/>
                </a:lnTo>
                <a:lnTo>
                  <a:pt x="20821206" y="1104383"/>
                </a:lnTo>
                <a:lnTo>
                  <a:pt x="0" y="11043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4000"/>
            </a:blip>
            <a:stretch>
              <a:fillRect l="0" t="-1342569" r="0" b="-395621"/>
            </a:stretch>
          </a:blipFill>
        </p:spPr>
      </p:sp>
      <p:sp>
        <p:nvSpPr>
          <p:cNvPr name="AutoShape 5" id="5"/>
          <p:cNvSpPr/>
          <p:nvPr/>
        </p:nvSpPr>
        <p:spPr>
          <a:xfrm flipV="true">
            <a:off x="361514" y="-2497627"/>
            <a:ext cx="0" cy="12740648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0" y="362222"/>
            <a:ext cx="7315200" cy="2083369"/>
          </a:xfrm>
          <a:custGeom>
            <a:avLst/>
            <a:gdLst/>
            <a:ahLst/>
            <a:cxnLst/>
            <a:rect r="r" b="b" t="t" l="l"/>
            <a:pathLst>
              <a:path h="2083369" w="7315200">
                <a:moveTo>
                  <a:pt x="0" y="0"/>
                </a:moveTo>
                <a:lnTo>
                  <a:pt x="7315200" y="0"/>
                </a:lnTo>
                <a:lnTo>
                  <a:pt x="7315200" y="2083369"/>
                </a:lnTo>
                <a:lnTo>
                  <a:pt x="0" y="20833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59882" y="3477106"/>
            <a:ext cx="1583381" cy="1514288"/>
          </a:xfrm>
          <a:custGeom>
            <a:avLst/>
            <a:gdLst/>
            <a:ahLst/>
            <a:cxnLst/>
            <a:rect r="r" b="b" t="t" l="l"/>
            <a:pathLst>
              <a:path h="1514288" w="1583381">
                <a:moveTo>
                  <a:pt x="0" y="0"/>
                </a:moveTo>
                <a:lnTo>
                  <a:pt x="1583381" y="0"/>
                </a:lnTo>
                <a:lnTo>
                  <a:pt x="1583381" y="1514288"/>
                </a:lnTo>
                <a:lnTo>
                  <a:pt x="0" y="15142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423906" y="5540931"/>
            <a:ext cx="1455333" cy="1455333"/>
          </a:xfrm>
          <a:custGeom>
            <a:avLst/>
            <a:gdLst/>
            <a:ahLst/>
            <a:cxnLst/>
            <a:rect r="r" b="b" t="t" l="l"/>
            <a:pathLst>
              <a:path h="1455333" w="1455333">
                <a:moveTo>
                  <a:pt x="0" y="0"/>
                </a:moveTo>
                <a:lnTo>
                  <a:pt x="1455333" y="0"/>
                </a:lnTo>
                <a:lnTo>
                  <a:pt x="1455333" y="1455333"/>
                </a:lnTo>
                <a:lnTo>
                  <a:pt x="0" y="145533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960414" y="7696658"/>
            <a:ext cx="1262296" cy="1561642"/>
          </a:xfrm>
          <a:custGeom>
            <a:avLst/>
            <a:gdLst/>
            <a:ahLst/>
            <a:cxnLst/>
            <a:rect r="r" b="b" t="t" l="l"/>
            <a:pathLst>
              <a:path h="1561642" w="1262296">
                <a:moveTo>
                  <a:pt x="0" y="0"/>
                </a:moveTo>
                <a:lnTo>
                  <a:pt x="1262295" y="0"/>
                </a:lnTo>
                <a:lnTo>
                  <a:pt x="1262295" y="1561642"/>
                </a:lnTo>
                <a:lnTo>
                  <a:pt x="0" y="15616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013741" y="5800561"/>
            <a:ext cx="5109277" cy="1154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45"/>
              </a:lnSpc>
            </a:pPr>
            <a:r>
              <a:rPr lang="en-US" sz="346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Mejora la comunicación </a:t>
            </a:r>
          </a:p>
          <a:p>
            <a:pPr algn="l">
              <a:lnSpc>
                <a:spcPts val="3980"/>
              </a:lnSpc>
            </a:pPr>
            <a:r>
              <a:rPr lang="en-US" sz="346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empresarial interna.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33377" y="5722070"/>
            <a:ext cx="6065627" cy="1526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80"/>
              </a:lnSpc>
            </a:pPr>
            <a:r>
              <a:rPr lang="en-US" sz="346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Proporciona datos de todas las áreas del negocio.</a:t>
            </a:r>
          </a:p>
          <a:p>
            <a:pPr algn="l">
              <a:lnSpc>
                <a:spcPts val="3980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1897816" y="3679703"/>
            <a:ext cx="4284266" cy="1022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80"/>
              </a:lnSpc>
            </a:pPr>
            <a:r>
              <a:rPr lang="en-US" sz="346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Eficienta procesos y </a:t>
            </a:r>
          </a:p>
          <a:p>
            <a:pPr algn="l">
              <a:lnSpc>
                <a:spcPts val="3980"/>
              </a:lnSpc>
            </a:pPr>
            <a:r>
              <a:rPr lang="en-US" sz="346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desminuye cosos.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033377" y="3741304"/>
            <a:ext cx="7116369" cy="1526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80"/>
              </a:lnSpc>
            </a:pPr>
            <a:r>
              <a:rPr lang="en-US" sz="346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Genera mayor visibilidad de marca y más puntos de contacto.</a:t>
            </a:r>
          </a:p>
          <a:p>
            <a:pPr algn="l">
              <a:lnSpc>
                <a:spcPts val="398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7401386" y="8236198"/>
            <a:ext cx="4682629" cy="1022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80"/>
              </a:lnSpc>
            </a:pPr>
            <a:r>
              <a:rPr lang="en-US" sz="346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Automatiza las tareas.</a:t>
            </a:r>
          </a:p>
          <a:p>
            <a:pPr algn="l">
              <a:lnSpc>
                <a:spcPts val="3980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3321105" y="650972"/>
            <a:ext cx="2745085" cy="1286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0653"/>
              </a:lnSpc>
            </a:pPr>
            <a:r>
              <a:rPr lang="en-US" sz="7008" spc="378">
                <a:solidFill>
                  <a:srgbClr val="000000"/>
                </a:solidFill>
                <a:latin typeface="Railey"/>
                <a:ea typeface="Railey"/>
                <a:cs typeface="Railey"/>
                <a:sym typeface="Railey"/>
              </a:rPr>
              <a:t>Ventajas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26433" y="-637658"/>
            <a:ext cx="20821207" cy="11562317"/>
          </a:xfrm>
          <a:custGeom>
            <a:avLst/>
            <a:gdLst/>
            <a:ahLst/>
            <a:cxnLst/>
            <a:rect r="r" b="b" t="t" l="l"/>
            <a:pathLst>
              <a:path h="11562317" w="20821207">
                <a:moveTo>
                  <a:pt x="0" y="0"/>
                </a:moveTo>
                <a:lnTo>
                  <a:pt x="20821206" y="0"/>
                </a:lnTo>
                <a:lnTo>
                  <a:pt x="20821206" y="11562316"/>
                </a:lnTo>
                <a:lnTo>
                  <a:pt x="0" y="115623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0" t="-37788" r="0" b="-37788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361514" y="-2497627"/>
            <a:ext cx="0" cy="12740648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0" y="362222"/>
            <a:ext cx="7315200" cy="2083369"/>
          </a:xfrm>
          <a:custGeom>
            <a:avLst/>
            <a:gdLst/>
            <a:ahLst/>
            <a:cxnLst/>
            <a:rect r="r" b="b" t="t" l="l"/>
            <a:pathLst>
              <a:path h="2083369" w="7315200">
                <a:moveTo>
                  <a:pt x="0" y="0"/>
                </a:moveTo>
                <a:lnTo>
                  <a:pt x="7315200" y="0"/>
                </a:lnTo>
                <a:lnTo>
                  <a:pt x="7315200" y="2083369"/>
                </a:lnTo>
                <a:lnTo>
                  <a:pt x="0" y="2083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35070" y="3747967"/>
            <a:ext cx="1536452" cy="1536452"/>
          </a:xfrm>
          <a:custGeom>
            <a:avLst/>
            <a:gdLst/>
            <a:ahLst/>
            <a:cxnLst/>
            <a:rect r="r" b="b" t="t" l="l"/>
            <a:pathLst>
              <a:path h="1536452" w="1536452">
                <a:moveTo>
                  <a:pt x="0" y="0"/>
                </a:moveTo>
                <a:lnTo>
                  <a:pt x="1536452" y="0"/>
                </a:lnTo>
                <a:lnTo>
                  <a:pt x="1536452" y="1536452"/>
                </a:lnTo>
                <a:lnTo>
                  <a:pt x="0" y="15364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678390" y="3713429"/>
            <a:ext cx="1570989" cy="1570989"/>
          </a:xfrm>
          <a:custGeom>
            <a:avLst/>
            <a:gdLst/>
            <a:ahLst/>
            <a:cxnLst/>
            <a:rect r="r" b="b" t="t" l="l"/>
            <a:pathLst>
              <a:path h="1570989" w="1570989">
                <a:moveTo>
                  <a:pt x="0" y="0"/>
                </a:moveTo>
                <a:lnTo>
                  <a:pt x="1570989" y="0"/>
                </a:lnTo>
                <a:lnTo>
                  <a:pt x="1570989" y="1570990"/>
                </a:lnTo>
                <a:lnTo>
                  <a:pt x="0" y="15709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867611" y="6322293"/>
            <a:ext cx="1920565" cy="1536452"/>
          </a:xfrm>
          <a:custGeom>
            <a:avLst/>
            <a:gdLst/>
            <a:ahLst/>
            <a:cxnLst/>
            <a:rect r="r" b="b" t="t" l="l"/>
            <a:pathLst>
              <a:path h="1536452" w="1920565">
                <a:moveTo>
                  <a:pt x="0" y="0"/>
                </a:moveTo>
                <a:lnTo>
                  <a:pt x="1920564" y="0"/>
                </a:lnTo>
                <a:lnTo>
                  <a:pt x="1920564" y="1536452"/>
                </a:lnTo>
                <a:lnTo>
                  <a:pt x="0" y="15364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328197" y="650972"/>
            <a:ext cx="3985639" cy="1286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0653"/>
              </a:lnSpc>
            </a:pPr>
            <a:r>
              <a:rPr lang="en-US" sz="7008" spc="378">
                <a:solidFill>
                  <a:srgbClr val="000000"/>
                </a:solidFill>
                <a:latin typeface="Railey"/>
                <a:ea typeface="Railey"/>
                <a:cs typeface="Railey"/>
                <a:sym typeface="Railey"/>
              </a:rPr>
              <a:t>Desventajas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901622" y="6331818"/>
            <a:ext cx="7587547" cy="1526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80"/>
              </a:lnSpc>
            </a:pPr>
            <a:r>
              <a:rPr lang="en-US" sz="346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Desafíos críticos a abordar con cuidado en respecto a la protección de datos y ciberseguridad.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408911" y="3757492"/>
            <a:ext cx="6494959" cy="1526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80"/>
              </a:lnSpc>
            </a:pPr>
            <a:r>
              <a:rPr lang="en-US" sz="346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Integración de múltiples plataformas y herramientas complejas y gestión continua.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562022" y="3882222"/>
            <a:ext cx="7116369" cy="1526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80"/>
              </a:lnSpc>
            </a:pPr>
            <a:r>
              <a:rPr lang="en-US" sz="346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Costo inicial, requiere inversión</a:t>
            </a:r>
          </a:p>
          <a:p>
            <a:pPr algn="l">
              <a:lnSpc>
                <a:spcPts val="3980"/>
              </a:lnSpc>
            </a:pPr>
            <a:r>
              <a:rPr lang="en-US" sz="346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significativa en tecnologia y capacitación.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526370" y="-1132958"/>
            <a:ext cx="20821207" cy="12057617"/>
          </a:xfrm>
          <a:custGeom>
            <a:avLst/>
            <a:gdLst/>
            <a:ahLst/>
            <a:cxnLst/>
            <a:rect r="r" b="b" t="t" l="l"/>
            <a:pathLst>
              <a:path h="12057617" w="20821207">
                <a:moveTo>
                  <a:pt x="0" y="0"/>
                </a:moveTo>
                <a:lnTo>
                  <a:pt x="20821206" y="0"/>
                </a:lnTo>
                <a:lnTo>
                  <a:pt x="20821206" y="12057616"/>
                </a:lnTo>
                <a:lnTo>
                  <a:pt x="0" y="12057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</a:blip>
            <a:stretch>
              <a:fillRect l="0" t="-32128" r="0" b="-3623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76550" y="3956174"/>
            <a:ext cx="12534900" cy="41501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70"/>
              </a:lnSpc>
              <a:spcBef>
                <a:spcPct val="0"/>
              </a:spcBef>
            </a:pPr>
            <a:r>
              <a:rPr lang="en-US" sz="4060">
                <a:solidFill>
                  <a:srgbClr val="000000"/>
                </a:solidFill>
                <a:latin typeface="Cocomat Pro"/>
                <a:ea typeface="Cocomat Pro"/>
                <a:cs typeface="Cocomat Pro"/>
                <a:sym typeface="Cocomat Pro"/>
              </a:rPr>
              <a:t>En cualquier caso, además de la tecnología, la clave para crear un ecosistema digital exitoso es la coherencia y cohesión entre todos sus componentes. Cada elemento debe reflejar la identidad de marca de la empresa, comunicar mensajes claros y relevantes y proporcionar una experiencia de usuario uniforme.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472673" y="505960"/>
            <a:ext cx="6823120" cy="2270238"/>
          </a:xfrm>
          <a:custGeom>
            <a:avLst/>
            <a:gdLst/>
            <a:ahLst/>
            <a:cxnLst/>
            <a:rect r="r" b="b" t="t" l="l"/>
            <a:pathLst>
              <a:path h="2270238" w="6823120">
                <a:moveTo>
                  <a:pt x="0" y="0"/>
                </a:moveTo>
                <a:lnTo>
                  <a:pt x="6823120" y="0"/>
                </a:lnTo>
                <a:lnTo>
                  <a:pt x="6823120" y="2270238"/>
                </a:lnTo>
                <a:lnTo>
                  <a:pt x="0" y="22702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981352" y="1152525"/>
            <a:ext cx="6068401" cy="1024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70"/>
              </a:lnSpc>
            </a:pPr>
            <a:r>
              <a:rPr lang="en-US" sz="7053">
                <a:solidFill>
                  <a:srgbClr val="000000"/>
                </a:solidFill>
                <a:latin typeface="Railey"/>
                <a:ea typeface="Railey"/>
                <a:cs typeface="Railey"/>
                <a:sym typeface="Railey"/>
              </a:rPr>
              <a:t>A tener en cuenta...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DAGRNY_VaMg</dc:identifier>
  <dcterms:modified xsi:type="dcterms:W3CDTF">2011-08-01T06:04:30Z</dcterms:modified>
  <cp:revision>1</cp:revision>
  <dc:title>Power PyM - Ecos. Digital. A.G - G.M</dc:title>
</cp:coreProperties>
</file>