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5C7B-AA50-4942-B348-2BE0ABF2AD47}" type="datetimeFigureOut">
              <a:rPr lang="es-ES_tradnl" smtClean="0"/>
              <a:t>04/05/2022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B78C-8ED1-4419-812F-714040F46C9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857388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 </a:t>
            </a:r>
            <a:r>
              <a:rPr lang="es-ES_tradnl" b="1" dirty="0">
                <a:solidFill>
                  <a:srgbClr val="002060"/>
                </a:solidFill>
              </a:rPr>
              <a:t>COMUNICACIÓN ORAL Y </a:t>
            </a:r>
            <a:r>
              <a:rPr lang="es-ES_tradnl" b="1" dirty="0" smtClean="0">
                <a:solidFill>
                  <a:srgbClr val="002060"/>
                </a:solidFill>
              </a:rPr>
              <a:t>ESCRITA</a:t>
            </a:r>
            <a:br>
              <a:rPr lang="es-ES_tradnl" b="1" dirty="0" smtClean="0">
                <a:solidFill>
                  <a:srgbClr val="002060"/>
                </a:solidFill>
              </a:rPr>
            </a:br>
            <a:r>
              <a:rPr lang="es-ES_tradnl" b="1" dirty="0" smtClean="0">
                <a:solidFill>
                  <a:srgbClr val="002060"/>
                </a:solidFill>
              </a:rPr>
              <a:t>UNIDAD I </a:t>
            </a: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002060"/>
                </a:solidFill>
              </a:rPr>
              <a:t>ISPI IES – DESARROLLADOR DE SOFTWARE</a:t>
            </a:r>
          </a:p>
          <a:p>
            <a:r>
              <a:rPr lang="es-ES_tradnl" dirty="0" smtClean="0">
                <a:solidFill>
                  <a:srgbClr val="002060"/>
                </a:solidFill>
              </a:rPr>
              <a:t>Prof. Paola Rodríguez</a:t>
            </a:r>
            <a:endParaRPr lang="es-ES_tradnl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Repasamos todo…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endParaRPr lang="es-AR" dirty="0" smtClean="0"/>
          </a:p>
          <a:p>
            <a:r>
              <a:rPr lang="es-AR" dirty="0" smtClean="0"/>
              <a:t>Identifiquen en ambas situaciones comunicativas los 6 elementos del circuito de comunicación.</a:t>
            </a:r>
          </a:p>
          <a:p>
            <a:r>
              <a:rPr lang="es-AR" dirty="0" smtClean="0"/>
              <a:t>Identifiquen las funciones del lenguaje que aparecen en ambas entrevistas.</a:t>
            </a:r>
          </a:p>
          <a:p>
            <a:r>
              <a:rPr lang="es-AR" dirty="0" smtClean="0"/>
              <a:t>¿Qué semejanzas y diferencias podemos encontrar entre ambas situaciones?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4518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002060"/>
                </a:solidFill>
              </a:rPr>
              <a:t>COMUNICACIÓN ORAL Y ESCRITA</a:t>
            </a:r>
            <a:endParaRPr lang="es-ES_tradnl" b="1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714488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/>
              <a:t>La comunicación escrita se vale del lenguaje para comunicar, informar, persuadir o motivar. Una de las condiciones requeridas para entablar una comunicación efectiva, es la de conocer las características de los dos tipos de lenguaje que se utilizan en la comunicación verbal - el oral y el escrito -, entre los que se establecen diferencias de dos tipos: </a:t>
            </a:r>
            <a:endParaRPr lang="es-ES_tradnl" sz="2400" dirty="0" smtClean="0"/>
          </a:p>
          <a:p>
            <a:endParaRPr lang="es-ES_tradnl" sz="2400" dirty="0"/>
          </a:p>
          <a:p>
            <a:pPr marL="457200" indent="-457200">
              <a:buAutoNum type="arabicPeriod"/>
            </a:pPr>
            <a:r>
              <a:rPr lang="es-ES_tradnl" sz="2400" b="1" dirty="0" smtClean="0"/>
              <a:t>Contextuales </a:t>
            </a:r>
            <a:r>
              <a:rPr lang="es-ES_tradnl" sz="2400" b="1" dirty="0"/>
              <a:t>que se refieren a la situación en la que se produce la comunicación, como lo es el espacio, tiempo y la relación entre los interlocutores. </a:t>
            </a:r>
            <a:endParaRPr lang="es-ES_tradnl" sz="2400" b="1" dirty="0" smtClean="0"/>
          </a:p>
          <a:p>
            <a:pPr marL="457200" indent="-457200"/>
            <a:endParaRPr lang="es-ES_tradnl" sz="2400" b="1" dirty="0"/>
          </a:p>
          <a:p>
            <a:r>
              <a:rPr lang="es-ES_tradnl" sz="2400" dirty="0"/>
              <a:t>2. </a:t>
            </a:r>
            <a:r>
              <a:rPr lang="es-ES_tradnl" sz="2400" b="1" dirty="0"/>
              <a:t>Textuales que se refieren al mensaje (texto) de la comunicación.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rgbClr val="002060"/>
                </a:solidFill>
              </a:rPr>
              <a:t>DIFERENCIAS CONTEXTUALES </a:t>
            </a:r>
            <a:endParaRPr lang="es-ES_tradnl" dirty="0">
              <a:solidFill>
                <a:srgbClr val="00206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28596" y="1397000"/>
          <a:ext cx="8358246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1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LENGUAJE ORAL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 receptor capta el mensaje a través del oído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produce espontáneamente 	 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posible rehacer el texto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inmediato, es más rápido y ágil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efímero. Se percibe sólo durante el tiempo en que se emiten los sonidos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Utiliza códigos no verbales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Hay interacción entre emisor y receptor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apoya en el contexto extralingüístico 	</a:t>
                      </a:r>
                    </a:p>
                    <a:p>
                      <a:pPr algn="ctr"/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LENGUAJE ESCRITO 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 receptor capta el mensaje a través de la vista.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posible rectificar , pero no borrar lo dicho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produce en forma razonada.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diferido; por tanto, más lento 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 duradero. La información se conserva a través del tiempo 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Utiliza poco los códigos no verbales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 hay retroalimentación por parte del receptor 	</a:t>
                      </a:r>
                    </a:p>
                    <a:p>
                      <a:pPr algn="ctr"/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 texto es independiente del contexto 				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DIFERENCIAS TEXTUALES </a:t>
            </a:r>
            <a:endParaRPr lang="es-ES_tradn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857232"/>
          <a:ext cx="9144000" cy="783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8412">
                <a:tc>
                  <a:txBody>
                    <a:bodyPr/>
                    <a:lstStyle/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LENGUAJE ORAL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 variables dialectales marcan la procedencia geográfica, social y generacional del emisor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Manejo de temas generales; informal, subjetivo 	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Selección poco rigurosa de la información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Más redundante, acepta la repetición léxica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Estructura del texto abierta y poco estereotipada 	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Menos gramatical: utiliza pausas y entonaciones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de recursos paralingüísticos: cambios de ritmo, de velocidad y variación de tonos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de estructuras sintácticas simples. Uso de frases inacabadas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Elipsis frecuentes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Prefiere léxico informal 	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de muletillas: palabras o expresiones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frecuente de onomatopeyas frases hechas y refranes 		</a:t>
                      </a:r>
                    </a:p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LENGUAJE ESCRITO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 neutralizan las señales dialectales del emisor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Manejo de temas específicos; formal y objetivo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Selección precisa de la información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Menos redundante, evita la repetición léxica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Estructura cerrada y estereotipada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Más gramatical: utiliza signos de puntuación sinónimos, enlaces, sintaxis, entre otros recursos 	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limitado de recursos paralingüísticos: diversas tipografías (cursivas, negritas, y otras) y códigos gráficos (corchetes, asteriscos, y otros).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de estructuras sintácticas complejas.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Elaboración precisa de estructuras.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Elipsis menos frecuentes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Prefiere léxico formal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Tendencia a eliminarlas </a:t>
                      </a:r>
                    </a:p>
                    <a:p>
                      <a:r>
                        <a:rPr lang="es-ES_tradn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Uso muy escaso				 	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86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es-ES_tradnl" sz="3600" dirty="0" smtClean="0">
                <a:solidFill>
                  <a:srgbClr val="002060"/>
                </a:solidFill>
              </a:rPr>
              <a:t>Reconocer las características de la comunicación escrita ayuda a desarrollar y mejorar la comunicación oral. Por ejemplo: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_tradnl" dirty="0" smtClean="0"/>
              <a:t>• </a:t>
            </a:r>
            <a:r>
              <a:rPr lang="es-ES_tradnl" dirty="0"/>
              <a:t>Con la lectura de textos se incrementa el </a:t>
            </a:r>
            <a:r>
              <a:rPr lang="es-ES_tradnl" dirty="0" smtClean="0"/>
              <a:t>nivel de </a:t>
            </a:r>
            <a:r>
              <a:rPr lang="es-ES_tradnl" dirty="0"/>
              <a:t>lenguaje y se amplía el vocabulario, ya </a:t>
            </a:r>
            <a:r>
              <a:rPr lang="es-ES_tradnl" dirty="0" smtClean="0"/>
              <a:t>que algunas </a:t>
            </a:r>
            <a:r>
              <a:rPr lang="es-ES_tradnl" dirty="0"/>
              <a:t>palabras las conocemos sólo en su </a:t>
            </a:r>
            <a:r>
              <a:rPr lang="es-ES_tradnl" dirty="0" smtClean="0"/>
              <a:t>forma escrita</a:t>
            </a:r>
            <a:r>
              <a:rPr lang="es-ES_tradnl" dirty="0"/>
              <a:t>, debido a que el lenguaje al </a:t>
            </a:r>
            <a:r>
              <a:rPr lang="es-ES_tradnl" dirty="0" smtClean="0"/>
              <a:t>escribir es </a:t>
            </a:r>
            <a:r>
              <a:rPr lang="es-ES_tradnl" dirty="0"/>
              <a:t>más culto o formal que el que </a:t>
            </a:r>
            <a:r>
              <a:rPr lang="es-ES_tradnl" dirty="0" smtClean="0"/>
              <a:t>generalmente usamos </a:t>
            </a:r>
            <a:r>
              <a:rPr lang="es-ES_tradnl" dirty="0"/>
              <a:t>al hablar.</a:t>
            </a:r>
          </a:p>
          <a:p>
            <a:pPr>
              <a:buNone/>
            </a:pPr>
            <a:r>
              <a:rPr lang="es-ES_tradnl" dirty="0"/>
              <a:t>• Cuando estudiamos una lengua extranjera, </a:t>
            </a:r>
            <a:r>
              <a:rPr lang="es-ES_tradnl" dirty="0" smtClean="0"/>
              <a:t>conocemos mejor </a:t>
            </a:r>
            <a:r>
              <a:rPr lang="es-ES_tradnl" dirty="0"/>
              <a:t>su gramática por medio de </a:t>
            </a:r>
            <a:r>
              <a:rPr lang="es-ES_tradnl" dirty="0" smtClean="0"/>
              <a:t>la escritura</a:t>
            </a:r>
            <a:r>
              <a:rPr lang="es-ES_tradnl" dirty="0"/>
              <a:t>, en tanto que practicamos la </a:t>
            </a:r>
            <a:r>
              <a:rPr lang="es-ES_tradnl" dirty="0" smtClean="0"/>
              <a:t>pronunciación oralmente</a:t>
            </a:r>
            <a:r>
              <a:rPr lang="es-ES_tradnl" dirty="0"/>
              <a:t>.</a:t>
            </a:r>
          </a:p>
          <a:p>
            <a:pPr>
              <a:buNone/>
            </a:pPr>
            <a:r>
              <a:rPr lang="es-ES_tradnl" dirty="0"/>
              <a:t>• Al leer un texto visualizamos la ortografía </a:t>
            </a:r>
            <a:r>
              <a:rPr lang="es-ES_tradnl" dirty="0" smtClean="0"/>
              <a:t>de las </a:t>
            </a:r>
            <a:r>
              <a:rPr lang="es-ES_tradnl" dirty="0"/>
              <a:t>palabras y eso ayuda a corregir errores en </a:t>
            </a:r>
            <a:r>
              <a:rPr lang="es-ES_tradnl" dirty="0" smtClean="0"/>
              <a:t>la pronunciación</a:t>
            </a:r>
            <a:r>
              <a:rPr lang="es-ES_tradnl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rgbClr val="002060"/>
                </a:solidFill>
              </a:rPr>
              <a:t>Ventajas de la comunicación escrita </a:t>
            </a:r>
            <a:br>
              <a:rPr lang="es-ES_tradnl" b="1" dirty="0" smtClean="0">
                <a:solidFill>
                  <a:srgbClr val="002060"/>
                </a:solidFill>
              </a:rPr>
            </a:b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comunicación escrita nos ofrece la posibilidad de razonar y reflexionar lo que se está escribiendo y es posible rehacer el texto. </a:t>
            </a:r>
          </a:p>
          <a:p>
            <a:r>
              <a:rPr lang="es-ES_tradnl" dirty="0" smtClean="0"/>
              <a:t>Es </a:t>
            </a:r>
            <a:r>
              <a:rPr lang="es-ES_tradnl" dirty="0"/>
              <a:t>duradera y permanente. Al trasmitirse de generación en generación contribuye al desarrollo científico y tecnológico; es decir, al progreso de la humanidad. 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b="1" dirty="0" smtClean="0">
                <a:solidFill>
                  <a:srgbClr val="002060"/>
                </a:solidFill>
              </a:rPr>
              <a:t>Desventajas de la comunicación escrita </a:t>
            </a:r>
            <a:br>
              <a:rPr lang="es-ES_tradnl" sz="4000" b="1" dirty="0" smtClean="0">
                <a:solidFill>
                  <a:srgbClr val="002060"/>
                </a:solidFill>
              </a:rPr>
            </a:b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retroalimentación es más lenta. </a:t>
            </a:r>
          </a:p>
          <a:p>
            <a:r>
              <a:rPr lang="es-ES_tradnl" dirty="0" smtClean="0"/>
              <a:t>Se </a:t>
            </a:r>
            <a:r>
              <a:rPr lang="es-ES_tradnl" dirty="0"/>
              <a:t>neutralizan las señales dialécticas. </a:t>
            </a:r>
          </a:p>
          <a:p>
            <a:endParaRPr lang="es-ES_tradnl" dirty="0"/>
          </a:p>
        </p:txBody>
      </p:sp>
      <p:sp>
        <p:nvSpPr>
          <p:cNvPr id="6146" name="AutoShape 2" descr="Resultado de imagen para oralidad y escritu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6149" name="Picture 5" descr="Resultado de imagen para escritu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80997">
            <a:off x="3463842" y="3187146"/>
            <a:ext cx="4930325" cy="28942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b="1" dirty="0" smtClean="0">
                <a:solidFill>
                  <a:srgbClr val="002060"/>
                </a:solidFill>
              </a:rPr>
              <a:t>Características de la comunicación escrita </a:t>
            </a:r>
            <a:br>
              <a:rPr lang="es-ES_tradnl" sz="4000" b="1" dirty="0" smtClean="0">
                <a:solidFill>
                  <a:srgbClr val="002060"/>
                </a:solidFill>
              </a:rPr>
            </a:br>
            <a:endParaRPr lang="es-ES_tradn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El </a:t>
            </a:r>
            <a:r>
              <a:rPr lang="es-ES_tradnl" dirty="0"/>
              <a:t>escrito es un intermediario entre el escritor y los lectores. </a:t>
            </a:r>
          </a:p>
          <a:p>
            <a:r>
              <a:rPr lang="es-ES_tradnl" dirty="0" smtClean="0"/>
              <a:t>Las </a:t>
            </a:r>
            <a:r>
              <a:rPr lang="es-ES_tradnl" dirty="0"/>
              <a:t>expresiones gráficas son estáticas y por lo tanto frías. </a:t>
            </a:r>
          </a:p>
          <a:p>
            <a:r>
              <a:rPr lang="es-ES_tradnl" dirty="0" smtClean="0"/>
              <a:t>Antes </a:t>
            </a:r>
            <a:r>
              <a:rPr lang="es-ES_tradnl" dirty="0"/>
              <a:t>de escribir, necesitamos hacer pensar ¿para quién? </a:t>
            </a:r>
          </a:p>
          <a:p>
            <a:r>
              <a:rPr lang="es-ES_tradnl" dirty="0" smtClean="0"/>
              <a:t>El </a:t>
            </a:r>
            <a:r>
              <a:rPr lang="es-ES_tradnl" dirty="0"/>
              <a:t>mensaje se capta por la vista. </a:t>
            </a:r>
          </a:p>
          <a:p>
            <a:r>
              <a:rPr lang="es-ES_tradnl" dirty="0" smtClean="0"/>
              <a:t>Es </a:t>
            </a:r>
            <a:r>
              <a:rPr lang="es-ES_tradnl" dirty="0"/>
              <a:t>menos redundante, hace más uso de sinónimos. </a:t>
            </a:r>
          </a:p>
          <a:p>
            <a:r>
              <a:rPr lang="es-ES_tradnl" dirty="0" smtClean="0"/>
              <a:t>Utiliza </a:t>
            </a:r>
            <a:r>
              <a:rPr lang="es-ES_tradnl" dirty="0"/>
              <a:t>más los signos de puntuación. 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Veamos unos ejemplos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Comunicación oral:</a:t>
            </a:r>
          </a:p>
          <a:p>
            <a:pPr marL="0" indent="0">
              <a:buNone/>
            </a:pPr>
            <a:r>
              <a:rPr lang="es-AR" dirty="0"/>
              <a:t>https://www.youtube.com/watch?v=kRA1z_cr4sk</a:t>
            </a:r>
            <a:endParaRPr lang="es-AR" dirty="0" smtClean="0"/>
          </a:p>
          <a:p>
            <a:r>
              <a:rPr lang="es-AR" dirty="0" smtClean="0"/>
              <a:t>Comunicación escrita:</a:t>
            </a:r>
          </a:p>
          <a:p>
            <a:pPr marL="0" indent="0">
              <a:buNone/>
            </a:pPr>
            <a:r>
              <a:rPr lang="es-AR" dirty="0"/>
              <a:t>https://www.ciudad.com.ar/espectaculos/ultima-entrevista-diego-maradona-hace-apenas-26-dias-amor-gente-nunca-va_154685?gclid=Cj0KCQjwyMiTBhDKARIsAAJ-9VupFhnijQOwrXD2d7GaOIL8QRKkAjX1u3mYXAAkIFIPhvT7G-c6jBgaAhhXEALw_wcB</a:t>
            </a:r>
          </a:p>
        </p:txBody>
      </p:sp>
    </p:spTree>
    <p:extLst>
      <p:ext uri="{BB962C8B-B14F-4D97-AF65-F5344CB8AC3E}">
        <p14:creationId xmlns:p14="http://schemas.microsoft.com/office/powerpoint/2010/main" val="1351315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801</Words>
  <Application>Microsoft Office PowerPoint</Application>
  <PresentationFormat>Presentación en pantalla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  COMUNICACIÓN ORAL Y ESCRITA UNIDAD I </vt:lpstr>
      <vt:lpstr>COMUNICACIÓN ORAL Y ESCRITA</vt:lpstr>
      <vt:lpstr>DIFERENCIAS CONTEXTUALES </vt:lpstr>
      <vt:lpstr>DIFERENCIAS TEXTUALES </vt:lpstr>
      <vt:lpstr>Reconocer las características de la comunicación escrita ayuda a desarrollar y mejorar la comunicación oral. Por ejemplo: </vt:lpstr>
      <vt:lpstr>Ventajas de la comunicación escrita  </vt:lpstr>
      <vt:lpstr>Desventajas de la comunicación escrita  </vt:lpstr>
      <vt:lpstr>Características de la comunicación escrita  </vt:lpstr>
      <vt:lpstr>Veamos unos ejemplos</vt:lpstr>
      <vt:lpstr>Repasamos todo…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Vicedirectora</cp:lastModifiedBy>
  <cp:revision>13</cp:revision>
  <dcterms:created xsi:type="dcterms:W3CDTF">2018-05-16T20:22:05Z</dcterms:created>
  <dcterms:modified xsi:type="dcterms:W3CDTF">2022-05-04T22:46:36Z</dcterms:modified>
</cp:coreProperties>
</file>