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61" r:id="rId3"/>
    <p:sldId id="258" r:id="rId4"/>
    <p:sldId id="259" r:id="rId5"/>
    <p:sldId id="269" r:id="rId6"/>
    <p:sldId id="270" r:id="rId7"/>
    <p:sldId id="271" r:id="rId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FFE8BA-6995-438F-A135-F949B072DF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9E5B262-4435-44CE-B358-848EC008F0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6D4675F-1973-4EA1-91FF-63F14177C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27327-0301-4F0D-B1CB-CECF6E2A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03ADC8E-B69D-4377-9203-5AECE0F6B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75436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D7A0C4-46B9-46F5-BFD1-F0361512A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2D8019A-933C-499A-9E65-A7F8E0441F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D696F2-DC99-41B0-B38F-F4158AF8E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EBE692-560A-4358-9EDE-6D7977EBC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F15A77-9FA0-400B-98A9-F86D09AFE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54582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9DC9EA4-7C87-45E8-83EF-B144823AFF9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B634D9D-974E-432E-8907-396A11627A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0E9249-9150-4C76-8C00-A19CB27D3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51EC65B-EE6C-48E9-8AFF-60A3F3CCC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F34B53E-9511-4F73-8663-22323286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58227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2798A1-8590-463D-B500-5032B7D7E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2E23D4-C0E8-49BF-8D75-BD51052BD4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4FA2421-3D9E-4947-9FBC-EB9E7D69E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26E0D6-E322-4EFA-B328-31F9A9F8F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F3DD8B-CC00-4468-A04B-E576E0F41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386311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F82B8F-88AF-4330-9E42-97AC874BA7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AAA8AEE-70A8-407D-9416-45C61ABA0F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1D6D4E7-18A2-405B-88F9-B0B24FF54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7051FF-88FA-4268-BB4D-0C03D7EF12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2BD64AA-EC15-4068-86A8-2FE8C4979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94869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D77661-F471-4D2E-89C1-E6A4A9029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1B9FB29-72E5-4169-AF42-F75B37CE99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71422F1-5D28-4CE9-94CC-0B5F3349A8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21F0155-A1B1-4A13-886F-7CECB2507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22BC6F4-9DAC-4B4D-BCC3-FF5F05CEA2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8B5846-5706-4B8F-9318-BD950A780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42735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3D2217-8C69-4988-8743-CCC42C7EE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93B3A1A-0D11-4113-B598-6D2119A4E4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B01FC0A-8BCC-4A92-A64F-75E835FA3C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8C989A6-1929-4443-86AD-BD64AE0D46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BB374F8-8582-49C3-96D8-1EBCB743B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0BEDAE-8480-4CF7-B74C-905D33E00E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9461DDA-4557-4A14-9D13-96E67F906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13DD180-952D-49DD-A0FA-EC5F1DDE1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31482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107EF7-9AA7-403F-8B72-4AB4DE7108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62D7435-FFD3-466D-ACC6-23216C543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1CC6AE8-F995-427A-A7B4-88E5E7CDF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33BCA14-B175-4DE7-92B4-506BEAB6B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320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AECBE07-F315-4C6B-B03B-184A45A4B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5A89196A-14F2-4C85-92EC-B4245B5BC0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ADADF48-5FE3-4104-B8C0-E7AABC33F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48185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36B5CF-42E8-4591-ACE3-CDBBAEA85C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769A958-FE34-4CAA-A0D9-0911EF3A7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0D3FDB1-DE77-428B-B688-4C72A0F728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BFDBC70-A80F-486B-9B71-7C5C9BF93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01040D-1913-4644-9662-413F589FFF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4B9524-2D4F-4370-9F6E-D8721A6F39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60842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9CCEE1-701C-4E91-BC51-3A58ADC6C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F06BFBA-3C9C-42C4-B814-2D19CAE72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0E1916-71E6-404E-BCAE-474BD666B13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BB19262-4098-44F7-8193-2077E7F12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A3EFB56-7738-4F5F-8DA7-10F29E2D1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F4FD60B-E0D7-4CD5-9532-571BF92A2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7126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D5CF188-62A4-44AE-BBD0-92B4E7400E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9587BCE-62EB-4281-A7B7-700C7635D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10E7B5E-96FE-463B-82B9-B358073B96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8FC23-8A7B-4A78-9837-C613C0F0E13E}" type="datetimeFigureOut">
              <a:rPr lang="es-AR" smtClean="0"/>
              <a:t>11/08/2020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4B7B6B6-1CE2-4F3D-B590-6DAB123B2B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33789F-4214-407F-A273-FD1F35653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E04E1F-D427-4A03-B0C0-9F4218F5A8E4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09468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15" b="59206"/>
          <a:stretch/>
        </p:blipFill>
        <p:spPr>
          <a:xfrm>
            <a:off x="993912" y="657752"/>
            <a:ext cx="9846365" cy="5321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5693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3"/>
          <a:stretch/>
        </p:blipFill>
        <p:spPr bwMode="auto">
          <a:xfrm>
            <a:off x="2279576" y="656659"/>
            <a:ext cx="7882758" cy="5485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178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04"/>
          <a:stretch/>
        </p:blipFill>
        <p:spPr bwMode="auto">
          <a:xfrm>
            <a:off x="2135561" y="4077072"/>
            <a:ext cx="813729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784" y="908720"/>
            <a:ext cx="384016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70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3"/>
          <a:stretch/>
        </p:blipFill>
        <p:spPr bwMode="auto">
          <a:xfrm>
            <a:off x="4079777" y="313246"/>
            <a:ext cx="4323517" cy="6176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84104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200" b="1" dirty="0"/>
              <a:t>PASOS DEL BRIEF</a:t>
            </a:r>
            <a:br>
              <a:rPr lang="es-AR" b="1" dirty="0"/>
            </a:b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302854" y="1027906"/>
            <a:ext cx="9268240" cy="5307064"/>
          </a:xfrm>
        </p:spPr>
        <p:txBody>
          <a:bodyPr>
            <a:normAutofit fontScale="25000" lnSpcReduction="20000"/>
          </a:bodyPr>
          <a:lstStyle/>
          <a:p>
            <a:pPr marL="0" indent="0" algn="ctr">
              <a:buNone/>
            </a:pPr>
            <a:r>
              <a:rPr lang="es-AR" sz="4800" b="1" dirty="0"/>
              <a:t>PRIMER ETAPA: “ANÁLISIS DE SITUACIÓN”</a:t>
            </a:r>
          </a:p>
          <a:p>
            <a:pPr marL="0" indent="0">
              <a:buNone/>
            </a:pPr>
            <a:r>
              <a:rPr lang="es-AR" sz="3600" dirty="0"/>
              <a:t> </a:t>
            </a:r>
          </a:p>
          <a:p>
            <a:pPr marL="0" indent="0">
              <a:buNone/>
            </a:pPr>
            <a:r>
              <a:rPr lang="es-MX" sz="4200" b="1" dirty="0"/>
              <a:t>A- Definición de la empresa en sí – producto/servicio</a:t>
            </a:r>
            <a:endParaRPr lang="es-MX" sz="4200" dirty="0"/>
          </a:p>
          <a:p>
            <a:pPr marL="0" indent="0">
              <a:buNone/>
            </a:pPr>
            <a:r>
              <a:rPr lang="es-MX" sz="4200" dirty="0"/>
              <a:t>	Quién es mi empresa?</a:t>
            </a:r>
            <a:r>
              <a:rPr lang="es-AR" sz="4200" dirty="0"/>
              <a:t>     </a:t>
            </a:r>
            <a:r>
              <a:rPr lang="es-MX" sz="4200" dirty="0"/>
              <a:t>Qué realiza?</a:t>
            </a:r>
            <a:r>
              <a:rPr lang="es-AR" sz="4200" dirty="0"/>
              <a:t>     </a:t>
            </a:r>
            <a:r>
              <a:rPr lang="es-MX" sz="4200" dirty="0"/>
              <a:t>Dónde está ubicada?</a:t>
            </a:r>
            <a:r>
              <a:rPr lang="es-AR" sz="4200" dirty="0"/>
              <a:t>     </a:t>
            </a:r>
            <a:r>
              <a:rPr lang="es-MX" sz="4200" dirty="0"/>
              <a:t>Cuál es el producto o servicio?</a:t>
            </a:r>
          </a:p>
          <a:p>
            <a:pPr marL="0" indent="0">
              <a:buNone/>
            </a:pPr>
            <a:r>
              <a:rPr lang="es-MX" sz="4200" dirty="0"/>
              <a:t> </a:t>
            </a:r>
          </a:p>
          <a:p>
            <a:pPr marL="0" indent="0">
              <a:buNone/>
            </a:pPr>
            <a:r>
              <a:rPr lang="es-MX" sz="4200" dirty="0"/>
              <a:t>B- </a:t>
            </a:r>
            <a:r>
              <a:rPr lang="es-MX" sz="4200" b="1" dirty="0"/>
              <a:t>Estrategia</a:t>
            </a:r>
            <a:endParaRPr lang="es-MX" sz="4200" b="1" i="1" dirty="0"/>
          </a:p>
          <a:p>
            <a:pPr marL="0" indent="0">
              <a:buNone/>
            </a:pPr>
            <a:r>
              <a:rPr lang="es-MX" sz="4200" b="1" i="1" dirty="0"/>
              <a:t>	Participación</a:t>
            </a:r>
            <a:r>
              <a:rPr lang="es-MX" sz="4200" dirty="0"/>
              <a:t> (</a:t>
            </a:r>
            <a:r>
              <a:rPr lang="es-MX" sz="4200" b="1" i="1" dirty="0" err="1"/>
              <a:t>MARKEt</a:t>
            </a:r>
            <a:r>
              <a:rPr lang="es-MX" sz="4200" b="1" i="1" dirty="0"/>
              <a:t> SHARE</a:t>
            </a:r>
            <a:r>
              <a:rPr lang="es-MX" sz="4200" dirty="0"/>
              <a:t>): Que porcentaje del total del mercado (100%) tiene una empresa .</a:t>
            </a:r>
            <a:endParaRPr lang="es-AR" sz="4200" dirty="0"/>
          </a:p>
          <a:p>
            <a:pPr marL="0" indent="0">
              <a:buNone/>
            </a:pPr>
            <a:r>
              <a:rPr lang="es-MX" sz="4200" b="1" i="1" dirty="0"/>
              <a:t>	Posicionamiento</a:t>
            </a:r>
            <a:r>
              <a:rPr lang="es-MX" sz="4200" dirty="0"/>
              <a:t>: El lugar que ocupa la marca en la mente del consumidor.	</a:t>
            </a:r>
            <a:endParaRPr lang="es-AR" sz="4200" dirty="0"/>
          </a:p>
          <a:p>
            <a:pPr marL="0" indent="0">
              <a:buNone/>
            </a:pPr>
            <a:r>
              <a:rPr lang="es-MX" sz="4200" b="1" i="1" dirty="0"/>
              <a:t>	Notoriedad</a:t>
            </a:r>
            <a:r>
              <a:rPr lang="es-MX" sz="4200" dirty="0"/>
              <a:t>: </a:t>
            </a:r>
            <a:r>
              <a:rPr lang="es-MX" sz="4200" b="1" i="1" dirty="0"/>
              <a:t>Top of </a:t>
            </a:r>
            <a:r>
              <a:rPr lang="es-MX" sz="4200" b="1" i="1" dirty="0" err="1"/>
              <a:t>Mind</a:t>
            </a:r>
            <a:r>
              <a:rPr lang="es-MX" sz="4200" dirty="0"/>
              <a:t> : que lugar ocupa la marca en la recordación( desde el consumidor).</a:t>
            </a:r>
            <a:endParaRPr lang="es-AR" sz="4200" dirty="0"/>
          </a:p>
          <a:p>
            <a:pPr marL="0" indent="0">
              <a:buNone/>
            </a:pPr>
            <a:endParaRPr lang="es-MX" sz="4200" dirty="0"/>
          </a:p>
          <a:p>
            <a:pPr marL="0" indent="0">
              <a:buNone/>
            </a:pPr>
            <a:r>
              <a:rPr lang="es-MX" sz="4200" dirty="0"/>
              <a:t>C- </a:t>
            </a:r>
            <a:r>
              <a:rPr lang="es-MX" sz="4200" b="1" dirty="0"/>
              <a:t>Consumidor</a:t>
            </a:r>
            <a:endParaRPr lang="es-MX" sz="4200" dirty="0"/>
          </a:p>
          <a:p>
            <a:pPr marL="0" indent="0">
              <a:buNone/>
            </a:pPr>
            <a:r>
              <a:rPr lang="es-MX" sz="4200" dirty="0"/>
              <a:t>	Debo segmentar para saber cuales son los gustos. </a:t>
            </a:r>
            <a:r>
              <a:rPr lang="es-MX" sz="4200" dirty="0" err="1"/>
              <a:t>Psicografías</a:t>
            </a:r>
            <a:r>
              <a:rPr lang="es-MX" sz="4200" dirty="0"/>
              <a:t>; edad, sexo, lugar geográfico de residencia, costumbres, etc.</a:t>
            </a:r>
          </a:p>
          <a:p>
            <a:pPr marL="0" indent="0">
              <a:buNone/>
            </a:pPr>
            <a:endParaRPr lang="es-MX" sz="4200" dirty="0"/>
          </a:p>
          <a:p>
            <a:pPr marL="0" indent="0">
              <a:buNone/>
            </a:pPr>
            <a:r>
              <a:rPr lang="es-MX" sz="4200" dirty="0"/>
              <a:t>D- </a:t>
            </a:r>
            <a:r>
              <a:rPr lang="es-MX" sz="4200" b="1" dirty="0"/>
              <a:t>Competencia</a:t>
            </a:r>
            <a:endParaRPr lang="es-AR" sz="4200" dirty="0"/>
          </a:p>
          <a:p>
            <a:pPr marL="0" indent="0">
              <a:buNone/>
            </a:pPr>
            <a:r>
              <a:rPr lang="es-MX" sz="4200" i="1" dirty="0"/>
              <a:t>	Directa</a:t>
            </a:r>
            <a:r>
              <a:rPr lang="es-MX" sz="4200" dirty="0"/>
              <a:t>: La manteca Serenísima tiene como competencia directa a </a:t>
            </a:r>
            <a:r>
              <a:rPr lang="es-MX" sz="4200" dirty="0" err="1"/>
              <a:t>Sancor</a:t>
            </a:r>
            <a:r>
              <a:rPr lang="es-MX" sz="4200" dirty="0"/>
              <a:t>.</a:t>
            </a:r>
            <a:endParaRPr lang="es-AR" sz="4200" dirty="0"/>
          </a:p>
          <a:p>
            <a:pPr marL="0" indent="0">
              <a:buNone/>
            </a:pPr>
            <a:r>
              <a:rPr lang="es-MX" sz="4200" i="1" dirty="0"/>
              <a:t>	Indirecta</a:t>
            </a:r>
            <a:r>
              <a:rPr lang="es-MX" sz="4200" dirty="0"/>
              <a:t>: se da cuando se compra por ejemplo un producto sustituto como ser la margarina.</a:t>
            </a:r>
            <a:endParaRPr lang="es-AR" sz="4200" dirty="0"/>
          </a:p>
          <a:p>
            <a:pPr marL="0" indent="0">
              <a:buNone/>
            </a:pPr>
            <a:r>
              <a:rPr lang="es-MX" sz="4200" dirty="0"/>
              <a:t>	Qué está haciendo con el producto?</a:t>
            </a:r>
            <a:r>
              <a:rPr lang="es-AR" sz="4200" dirty="0"/>
              <a:t>      </a:t>
            </a:r>
            <a:r>
              <a:rPr lang="es-MX" sz="4200" dirty="0"/>
              <a:t>Si tiene publicidad o no</a:t>
            </a:r>
            <a:r>
              <a:rPr lang="es-AR" sz="4200" dirty="0"/>
              <a:t>     </a:t>
            </a:r>
            <a:r>
              <a:rPr lang="es-MX" sz="4200" dirty="0"/>
              <a:t>Qué voy a hacer yo?</a:t>
            </a:r>
            <a:endParaRPr lang="es-AR" sz="4200" dirty="0"/>
          </a:p>
          <a:p>
            <a:pPr marL="0" indent="0">
              <a:buNone/>
            </a:pPr>
            <a:r>
              <a:rPr lang="es-MX" sz="4200" dirty="0"/>
              <a:t> </a:t>
            </a:r>
          </a:p>
          <a:p>
            <a:pPr marL="0" indent="0">
              <a:buNone/>
            </a:pPr>
            <a:r>
              <a:rPr lang="es-MX" sz="4200" dirty="0"/>
              <a:t>E- </a:t>
            </a:r>
            <a:r>
              <a:rPr lang="es-MX" sz="4200" b="1" dirty="0"/>
              <a:t>Distribución</a:t>
            </a:r>
            <a:endParaRPr lang="es-AR" sz="4200" dirty="0"/>
          </a:p>
          <a:p>
            <a:pPr marL="0" indent="0">
              <a:buNone/>
            </a:pPr>
            <a:r>
              <a:rPr lang="es-MX" sz="4200" dirty="0"/>
              <a:t>	Qué canales más adecuados de distribución tengo? </a:t>
            </a:r>
            <a:endParaRPr lang="es-AR" sz="4200" dirty="0"/>
          </a:p>
          <a:p>
            <a:pPr marL="0" indent="0">
              <a:buNone/>
            </a:pPr>
            <a:r>
              <a:rPr lang="es-MX" sz="4200" dirty="0"/>
              <a:t>	Cómo llega el producto / servicio desde el fabricante al consumidor?</a:t>
            </a:r>
            <a:endParaRPr lang="es-AR" sz="4200" dirty="0"/>
          </a:p>
          <a:p>
            <a:pPr marL="0" indent="0">
              <a:buNone/>
            </a:pPr>
            <a:r>
              <a:rPr lang="es-MX" sz="4200" dirty="0"/>
              <a:t>	¿Qué canales tengo?, si se deben ampliar o cambiar?, ¿cuál es el problema?</a:t>
            </a:r>
            <a:endParaRPr lang="es-AR" sz="4200" dirty="0"/>
          </a:p>
          <a:p>
            <a:pPr marL="0" indent="0">
              <a:buNone/>
            </a:pPr>
            <a:r>
              <a:rPr lang="es-MX" sz="4200" dirty="0"/>
              <a:t> </a:t>
            </a:r>
            <a:endParaRPr lang="es-AR" sz="4200" dirty="0"/>
          </a:p>
          <a:p>
            <a:pPr marL="0" indent="0">
              <a:buNone/>
            </a:pPr>
            <a:r>
              <a:rPr lang="es-MX" sz="4000" dirty="0"/>
              <a:t> </a:t>
            </a:r>
            <a:endParaRPr lang="es-AR" sz="4000" dirty="0"/>
          </a:p>
        </p:txBody>
      </p:sp>
    </p:spTree>
    <p:extLst>
      <p:ext uri="{BB962C8B-B14F-4D97-AF65-F5344CB8AC3E}">
        <p14:creationId xmlns:p14="http://schemas.microsoft.com/office/powerpoint/2010/main" val="853337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922114"/>
          </a:xfrm>
        </p:spPr>
        <p:txBody>
          <a:bodyPr>
            <a:normAutofit/>
          </a:bodyPr>
          <a:lstStyle/>
          <a:p>
            <a:r>
              <a:rPr lang="es-AR" sz="2200" b="1" dirty="0"/>
              <a:t>PASOS DEL BRIEF</a:t>
            </a:r>
            <a:endParaRPr lang="es-AR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981200" y="1011222"/>
            <a:ext cx="8229600" cy="504056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s-AR" b="1" dirty="0"/>
          </a:p>
          <a:p>
            <a:pPr marL="0" indent="0" algn="ctr">
              <a:buNone/>
            </a:pPr>
            <a:r>
              <a:rPr lang="es-AR" sz="4200" b="1" dirty="0"/>
              <a:t>SEGUNDA ETAPA: “ESTRATEGIA DE MARKETING”</a:t>
            </a:r>
            <a:endParaRPr lang="es-AR" sz="4200" dirty="0"/>
          </a:p>
          <a:p>
            <a:pPr marL="0" indent="0">
              <a:buNone/>
            </a:pPr>
            <a:r>
              <a:rPr lang="es-AR" sz="4200" dirty="0"/>
              <a:t> </a:t>
            </a:r>
          </a:p>
          <a:p>
            <a:pPr marL="0" indent="0">
              <a:buNone/>
            </a:pPr>
            <a:r>
              <a:rPr lang="es-AR" sz="4200" b="1" i="1" dirty="0"/>
              <a:t>A- Definir los objetivos de MKT</a:t>
            </a:r>
            <a:r>
              <a:rPr lang="es-AR" sz="4200" dirty="0"/>
              <a:t>:</a:t>
            </a:r>
          </a:p>
          <a:p>
            <a:pPr marL="0" indent="0">
              <a:buNone/>
            </a:pPr>
            <a:r>
              <a:rPr lang="es-AR" sz="4200" dirty="0"/>
              <a:t>	Que quiero lograr con un producto o servicio determinado; una meta a alcanzar.</a:t>
            </a:r>
          </a:p>
          <a:p>
            <a:pPr marL="0" indent="0">
              <a:buNone/>
            </a:pPr>
            <a:r>
              <a:rPr lang="es-AR" sz="4200" dirty="0"/>
              <a:t>	Características de los objetivos:</a:t>
            </a:r>
          </a:p>
          <a:p>
            <a:pPr marL="0" indent="0">
              <a:buNone/>
            </a:pPr>
            <a:r>
              <a:rPr lang="es-AR" sz="4200" dirty="0"/>
              <a:t>			Medida: que sean cuantificables / medibles</a:t>
            </a:r>
          </a:p>
          <a:p>
            <a:pPr marL="0" indent="0">
              <a:buNone/>
            </a:pPr>
            <a:r>
              <a:rPr lang="es-AR" sz="4200" dirty="0"/>
              <a:t>			Intención (contenido): reales, concretos, claros.</a:t>
            </a:r>
          </a:p>
          <a:p>
            <a:pPr marL="0" indent="0">
              <a:buNone/>
            </a:pPr>
            <a:r>
              <a:rPr lang="es-AR" sz="4200" dirty="0"/>
              <a:t>			Plazo</a:t>
            </a:r>
          </a:p>
          <a:p>
            <a:pPr marL="0" indent="0">
              <a:buNone/>
            </a:pPr>
            <a:r>
              <a:rPr lang="es-AR" sz="4200" dirty="0"/>
              <a:t>  </a:t>
            </a:r>
          </a:p>
          <a:p>
            <a:pPr marL="0" indent="0">
              <a:buNone/>
            </a:pPr>
            <a:r>
              <a:rPr lang="es-AR" sz="4200" b="1" i="1" dirty="0"/>
              <a:t>B- Análisis del producto/servicio (“nuevo”)</a:t>
            </a:r>
            <a:endParaRPr lang="es-AR" sz="4200" dirty="0"/>
          </a:p>
          <a:p>
            <a:pPr marL="0" indent="0">
              <a:buNone/>
            </a:pPr>
            <a:r>
              <a:rPr lang="es-AR" sz="4200" dirty="0"/>
              <a:t>	¿Qué producto o servicio queremos vender y por qué?</a:t>
            </a:r>
          </a:p>
          <a:p>
            <a:pPr marL="0" indent="0">
              <a:buNone/>
            </a:pPr>
            <a:r>
              <a:rPr lang="es-AR" sz="4200" dirty="0"/>
              <a:t>	Se hacen las modificaciones que surjan como necesarias según se desprenda del análisis de situación.  </a:t>
            </a:r>
          </a:p>
          <a:p>
            <a:pPr marL="0" indent="0">
              <a:buNone/>
            </a:pPr>
            <a:endParaRPr lang="es-AR" sz="4200" dirty="0"/>
          </a:p>
          <a:p>
            <a:pPr marL="0" indent="0">
              <a:buNone/>
            </a:pPr>
            <a:r>
              <a:rPr lang="es-AR" sz="4200" b="1" i="1" dirty="0"/>
              <a:t>C- Posicionamiento</a:t>
            </a:r>
            <a:endParaRPr lang="es-AR" sz="4200" dirty="0"/>
          </a:p>
          <a:p>
            <a:pPr marL="0" indent="0">
              <a:buNone/>
            </a:pPr>
            <a:r>
              <a:rPr lang="es-AR" sz="4200" dirty="0"/>
              <a:t>	¿Qué lugar quiero cubrir?. </a:t>
            </a:r>
          </a:p>
          <a:p>
            <a:pPr marL="0" indent="0">
              <a:buNone/>
            </a:pPr>
            <a:r>
              <a:rPr lang="es-AR" sz="4200" dirty="0"/>
              <a:t>	Perfil del producto. Con que se lo asocia. </a:t>
            </a:r>
            <a:r>
              <a:rPr lang="es-AR" sz="4200" dirty="0" err="1"/>
              <a:t>Ej.la</a:t>
            </a:r>
            <a:r>
              <a:rPr lang="es-AR" sz="4200" dirty="0"/>
              <a:t> gelatina Royal  se la asocia con la diversión, etc.</a:t>
            </a:r>
          </a:p>
          <a:p>
            <a:pPr marL="0" indent="0">
              <a:buNone/>
            </a:pPr>
            <a:r>
              <a:rPr lang="es-AR" sz="4200" dirty="0"/>
              <a:t>	Debe ser relevante para el destinatario del mensaje.</a:t>
            </a:r>
          </a:p>
          <a:p>
            <a:pPr marL="0" indent="0">
              <a:buNone/>
            </a:pPr>
            <a:r>
              <a:rPr lang="es-AR" sz="4200" dirty="0"/>
              <a:t> </a:t>
            </a:r>
          </a:p>
          <a:p>
            <a:pPr marL="0" indent="0">
              <a:buNone/>
            </a:pPr>
            <a:r>
              <a:rPr lang="es-AR" sz="4200" b="1" i="1" dirty="0"/>
              <a:t>D- Presupuesto/ Tiempo</a:t>
            </a:r>
            <a:endParaRPr lang="es-AR" sz="4200" dirty="0"/>
          </a:p>
          <a:p>
            <a:pPr marL="0" indent="0">
              <a:buNone/>
            </a:pPr>
            <a:r>
              <a:rPr lang="es-AR" sz="4200" dirty="0"/>
              <a:t>	La cantidad de dinero total que será destinada a la campaña publicitaria o de promociones. </a:t>
            </a:r>
          </a:p>
          <a:p>
            <a:pPr marL="0" indent="0">
              <a:buNone/>
            </a:pPr>
            <a:r>
              <a:rPr lang="es-AR" sz="4200" dirty="0"/>
              <a:t>	Si no lo define la empresa la agencia suele dar varias propuestas acorde al cliente y ligados con los tiempos de campaña. </a:t>
            </a:r>
          </a:p>
          <a:p>
            <a:pPr marL="0" indent="0">
              <a:buNone/>
            </a:pPr>
            <a:r>
              <a:rPr lang="es-AR" sz="4200" dirty="0"/>
              <a:t> </a:t>
            </a:r>
          </a:p>
          <a:p>
            <a:pPr marL="0" indent="0">
              <a:buNone/>
            </a:pP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456012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634082"/>
          </a:xfrm>
        </p:spPr>
        <p:txBody>
          <a:bodyPr>
            <a:normAutofit/>
          </a:bodyPr>
          <a:lstStyle/>
          <a:p>
            <a:r>
              <a:rPr lang="es-AR" sz="2200" b="1" dirty="0"/>
              <a:t>PASOS DEL BRIEF</a:t>
            </a:r>
            <a:endParaRPr lang="es-AR" sz="22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484243" y="469640"/>
            <a:ext cx="9462053" cy="5400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s-AR" sz="1200" b="1" dirty="0"/>
              <a:t>TERCERA ETAPA: “ESTRATEGIA DE COMUNICACIÓN”</a:t>
            </a:r>
            <a:endParaRPr lang="es-AR" sz="900" dirty="0"/>
          </a:p>
          <a:p>
            <a:pPr marL="0" indent="0">
              <a:buNone/>
            </a:pPr>
            <a:r>
              <a:rPr lang="es-AR" sz="1100" b="1" i="1" dirty="0"/>
              <a:t>A--Target </a:t>
            </a:r>
            <a:r>
              <a:rPr lang="es-AR" sz="1100" b="1" i="1" dirty="0" err="1"/>
              <a:t>Group</a:t>
            </a:r>
            <a:r>
              <a:rPr lang="es-AR" sz="1100" b="1" i="1" dirty="0"/>
              <a:t> (Grupo Objetivo)</a:t>
            </a:r>
            <a:endParaRPr lang="es-AR" sz="1100" dirty="0"/>
          </a:p>
          <a:p>
            <a:pPr marL="0" indent="0">
              <a:buNone/>
            </a:pPr>
            <a:r>
              <a:rPr lang="es-AR" sz="1100" dirty="0"/>
              <a:t>	Grupo al que va dirigida la comunicación publicitaria. Relaciono el consumidor que tenía en la estrategia de MKT para saber si coincide con el Target </a:t>
            </a:r>
            <a:r>
              <a:rPr lang="es-AR" sz="1100" dirty="0" err="1"/>
              <a:t>Group</a:t>
            </a:r>
            <a:r>
              <a:rPr lang="es-AR" sz="1100" dirty="0"/>
              <a:t>. (puede no coincidir porque quiero cambiarlo por ejemplo en mi nueva estrategia o por varios motivos).</a:t>
            </a:r>
          </a:p>
          <a:p>
            <a:pPr marL="0" indent="0">
              <a:buNone/>
            </a:pPr>
            <a:r>
              <a:rPr lang="es-AR" sz="1100" dirty="0"/>
              <a:t>	Se manejan tres grandes  variables:	Variables socioeconómicas (dimensión social)</a:t>
            </a:r>
          </a:p>
          <a:p>
            <a:pPr marL="0" indent="0">
              <a:buNone/>
            </a:pPr>
            <a:r>
              <a:rPr lang="es-AR" sz="1100" dirty="0"/>
              <a:t>				Variables Demográficas (sexo, edad, raza, religión)</a:t>
            </a:r>
          </a:p>
          <a:p>
            <a:pPr marL="0" indent="0">
              <a:buNone/>
            </a:pPr>
            <a:r>
              <a:rPr lang="es-AR" sz="1100" dirty="0"/>
              <a:t>				Variables Psicográficas (estudios, estilos de vida, actitudes, intereses, opiniones). </a:t>
            </a:r>
          </a:p>
          <a:p>
            <a:pPr marL="0" indent="0">
              <a:buNone/>
            </a:pPr>
            <a:r>
              <a:rPr lang="es-AR" sz="1100" dirty="0"/>
              <a:t>Cuando nos dirigimos a una clase social determinada hablamos de estratos sociales que se denominan con letras para identificarlos ABC1, las de ingresos medios: C1, C2, C3  (a mayoría  de los avisos publicitarios van dirigidos a  ellas porque cuentan con cierto poder económico y cultural. Las de ingresos inferiores: D y E los sobrevivientes.</a:t>
            </a:r>
          </a:p>
          <a:p>
            <a:pPr marL="0" indent="0">
              <a:buNone/>
            </a:pPr>
            <a:r>
              <a:rPr lang="es-AR" sz="1100" b="1" i="1" dirty="0"/>
              <a:t>B- Propuesta / </a:t>
            </a:r>
            <a:r>
              <a:rPr lang="es-AR" sz="1100" b="1" i="1" dirty="0" err="1"/>
              <a:t>Reason</a:t>
            </a:r>
            <a:r>
              <a:rPr lang="es-AR" sz="1100" b="1" i="1" dirty="0"/>
              <a:t> </a:t>
            </a:r>
            <a:r>
              <a:rPr lang="es-AR" sz="1100" b="1" i="1" dirty="0" err="1"/>
              <a:t>Why</a:t>
            </a:r>
            <a:endParaRPr lang="es-AR" sz="1100" dirty="0"/>
          </a:p>
          <a:p>
            <a:pPr marL="0" indent="0">
              <a:buNone/>
            </a:pPr>
            <a:r>
              <a:rPr lang="es-AR" sz="1100" dirty="0"/>
              <a:t>	Es un argumento que parte de las características del producto o servicio,  puede ser racional o emocional. Propuesta Única de Venta.</a:t>
            </a:r>
          </a:p>
          <a:p>
            <a:pPr marL="0" indent="0">
              <a:buNone/>
            </a:pPr>
            <a:r>
              <a:rPr lang="es-AR" sz="1100" dirty="0"/>
              <a:t>	Dependerá de la categoría de producto, el target y la competencia  dentro de un contexto determinado.</a:t>
            </a:r>
          </a:p>
          <a:p>
            <a:pPr marL="0" indent="0">
              <a:buNone/>
            </a:pPr>
            <a:r>
              <a:rPr lang="es-AR" sz="1100" b="1" dirty="0"/>
              <a:t>	</a:t>
            </a:r>
            <a:r>
              <a:rPr lang="es-AR" sz="1100" b="1" dirty="0" err="1"/>
              <a:t>Reason</a:t>
            </a:r>
            <a:r>
              <a:rPr lang="es-AR" sz="1100" b="1" dirty="0"/>
              <a:t> </a:t>
            </a:r>
            <a:r>
              <a:rPr lang="es-AR" sz="1100" b="1" dirty="0" err="1"/>
              <a:t>Why</a:t>
            </a:r>
            <a:r>
              <a:rPr lang="es-AR" sz="1100" b="1" dirty="0"/>
              <a:t>: (</a:t>
            </a:r>
            <a:r>
              <a:rPr lang="es-AR" sz="1100" dirty="0"/>
              <a:t> el por qué )</a:t>
            </a:r>
          </a:p>
          <a:p>
            <a:pPr marL="0" indent="0">
              <a:buNone/>
            </a:pPr>
            <a:r>
              <a:rPr lang="es-AR" sz="1100" dirty="0"/>
              <a:t>	Hace creíble a la propuesta dándole una explicación de su ventaja. No siempre es explícita, puede ser implícita.  Puede ser explicativa.</a:t>
            </a:r>
          </a:p>
          <a:p>
            <a:pPr marL="0" indent="0">
              <a:buNone/>
            </a:pPr>
            <a:r>
              <a:rPr lang="es-AR" sz="1100" dirty="0"/>
              <a:t> </a:t>
            </a:r>
          </a:p>
          <a:p>
            <a:pPr marL="0" indent="0">
              <a:buNone/>
            </a:pPr>
            <a:r>
              <a:rPr lang="es-AR" sz="1100" b="1" i="1" dirty="0"/>
              <a:t>C- Objetivos de Comunicación</a:t>
            </a:r>
            <a:endParaRPr lang="es-AR" sz="1100" dirty="0"/>
          </a:p>
          <a:p>
            <a:pPr marL="0" indent="0">
              <a:buNone/>
            </a:pPr>
            <a:r>
              <a:rPr lang="es-AR" sz="1100" dirty="0"/>
              <a:t>	Qué quiero lograr con el mensaje?     Tienen que ser relevantes para los objetivos de marketing.</a:t>
            </a:r>
          </a:p>
          <a:p>
            <a:pPr marL="0" indent="0">
              <a:buNone/>
            </a:pPr>
            <a:r>
              <a:rPr lang="es-AR" sz="1100" dirty="0"/>
              <a:t>	Puede ser comercial (atributos del producto) o institucional (para posicionar la imagen de la empresa o la marca)</a:t>
            </a:r>
          </a:p>
          <a:p>
            <a:pPr marL="0" indent="0">
              <a:buNone/>
            </a:pPr>
            <a:r>
              <a:rPr lang="es-AR" sz="1100" dirty="0"/>
              <a:t> </a:t>
            </a:r>
          </a:p>
          <a:p>
            <a:pPr marL="0" indent="0">
              <a:buNone/>
            </a:pPr>
            <a:r>
              <a:rPr lang="es-AR" sz="1100" b="1" i="1" dirty="0"/>
              <a:t>D- Plan de Comunicación</a:t>
            </a:r>
            <a:endParaRPr lang="es-AR" sz="1100" dirty="0"/>
          </a:p>
          <a:p>
            <a:pPr marL="0" indent="0">
              <a:buNone/>
            </a:pPr>
            <a:r>
              <a:rPr lang="es-AR" sz="1100" dirty="0"/>
              <a:t>Que herramientas de Comunicaciones de Marketing Integradas (Publicidad, Promoción, Relaciones Públicas, Marketing Directo, u otras) van a   ser necesarias para cumplir con el objetivo de comunicación, definiendo el presupuesto, el tiempo y el tipo de producto o servicio al que se le hará la campaña. </a:t>
            </a:r>
            <a:endParaRPr lang="es-AR" sz="1100" b="1" dirty="0"/>
          </a:p>
          <a:p>
            <a:pPr marL="0" indent="0">
              <a:buNone/>
            </a:pPr>
            <a:endParaRPr lang="es-AR" sz="900" dirty="0"/>
          </a:p>
          <a:p>
            <a:endParaRPr lang="es-AR" sz="900" dirty="0"/>
          </a:p>
        </p:txBody>
      </p:sp>
    </p:spTree>
    <p:extLst>
      <p:ext uri="{BB962C8B-B14F-4D97-AF65-F5344CB8AC3E}">
        <p14:creationId xmlns:p14="http://schemas.microsoft.com/office/powerpoint/2010/main" val="19261278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790</Words>
  <Application>Microsoft Office PowerPoint</Application>
  <PresentationFormat>Panorámica</PresentationFormat>
  <Paragraphs>69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PASOS DEL BRIEF </vt:lpstr>
      <vt:lpstr>PASOS DEL BRIEF</vt:lpstr>
      <vt:lpstr>PASOS DEL BRIEF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Jorgelina Leschenne</dc:creator>
  <cp:lastModifiedBy>Jorgelina Leschenne</cp:lastModifiedBy>
  <cp:revision>2</cp:revision>
  <dcterms:created xsi:type="dcterms:W3CDTF">2020-08-12T02:23:31Z</dcterms:created>
  <dcterms:modified xsi:type="dcterms:W3CDTF">2020-08-12T02:41:00Z</dcterms:modified>
</cp:coreProperties>
</file>