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B1E9C4-4666-47BE-A1E2-9118C6AEAB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/>
              <a:t>Herramientas de combinación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437875E-53F4-4D30-A7E8-D93CDB9FDB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/>
              <a:t> Alberto Naso</a:t>
            </a:r>
          </a:p>
        </p:txBody>
      </p:sp>
    </p:spTree>
    <p:extLst>
      <p:ext uri="{BB962C8B-B14F-4D97-AF65-F5344CB8AC3E}">
        <p14:creationId xmlns:p14="http://schemas.microsoft.com/office/powerpoint/2010/main" val="4269191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DA3B83-C765-4BAF-A69E-2AA577EE8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Audiencia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E81C764-895E-4EF6-B70E-B2964BB556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ES" sz="2200" b="1" dirty="0"/>
              <a:t>Es el conjunto de personas expuestas a un medio o a un soporte.</a:t>
            </a:r>
          </a:p>
          <a:p>
            <a:pPr marL="0" indent="0" algn="just">
              <a:buNone/>
            </a:pPr>
            <a:endParaRPr lang="es-ES" dirty="0"/>
          </a:p>
          <a:p>
            <a:pPr algn="just"/>
            <a:r>
              <a:rPr lang="es-ES" b="1" dirty="0"/>
              <a:t>Audiencia habitual de un medio </a:t>
            </a:r>
            <a:r>
              <a:rPr lang="es-ES" dirty="0"/>
              <a:t>(o penetración de un medio) es la sumatoria de personas expuestas por lo menos a uno de los vehículos que constituyen ese medio, en un lapso de tiempo determinado.</a:t>
            </a:r>
          </a:p>
          <a:p>
            <a:pPr algn="just"/>
            <a:r>
              <a:rPr lang="es-ES" b="1" dirty="0"/>
              <a:t>Audiencia habitual de un vehículo </a:t>
            </a:r>
            <a:r>
              <a:rPr lang="es-ES" dirty="0"/>
              <a:t>es la suma de personas expuestas (en promedio) a ese vehículo</a:t>
            </a:r>
          </a:p>
          <a:p>
            <a:r>
              <a:rPr lang="es-ES" b="1" dirty="0"/>
              <a:t>Audiencia bruta </a:t>
            </a:r>
            <a:r>
              <a:rPr lang="es-ES" dirty="0"/>
              <a:t>es la sumatoria de los contactos producidos por cada aviso integrante de una pauta publicitaria.</a:t>
            </a:r>
          </a:p>
          <a:p>
            <a:r>
              <a:rPr lang="es-ES" b="1" dirty="0"/>
              <a:t>Audiencia neta </a:t>
            </a:r>
            <a:r>
              <a:rPr lang="es-ES" dirty="0"/>
              <a:t>es el total de personas alcanzadas por lo menos una vez por cualquiera de los avisos de una pauta publicitaria.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46360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A75A77-027D-4DA3-AF72-AC96F39B0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Frecuencia media.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8E14445-C9FB-4267-A6AA-8B25097C42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Frecuencia media =  </a:t>
            </a:r>
            <a:r>
              <a:rPr lang="es-ES" u="sng" dirty="0"/>
              <a:t>Total de contactos de la pauta </a:t>
            </a:r>
          </a:p>
          <a:p>
            <a:pPr marL="0" indent="0">
              <a:buNone/>
            </a:pPr>
            <a:r>
              <a:rPr lang="es-ES" dirty="0"/>
              <a:t>		          Total de personas alcanzadas 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Podemos decir que: Frecuencia media es la cantidad de contactos alcanzados, en promedio, por cada persona expuesta a la pauta.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72836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682AE1-3067-41AB-876E-EFF966B8E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s-ES" b="1" dirty="0"/>
              <a:t>Rating y PBR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8A684D-B1E3-418D-ADB6-FE3330F5D5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El </a:t>
            </a:r>
            <a:r>
              <a:rPr lang="es-ES" b="1" dirty="0"/>
              <a:t>rating </a:t>
            </a:r>
            <a:r>
              <a:rPr lang="es-ES" dirty="0"/>
              <a:t>es la expresión porcentual de la cantidad de personas expuestas a un vehículo. Como todo porcentaje se refiere a un total que es igual a 100. </a:t>
            </a:r>
          </a:p>
          <a:p>
            <a:pPr marL="0" indent="0">
              <a:buNone/>
            </a:pPr>
            <a:r>
              <a:rPr lang="es-ES" dirty="0"/>
              <a:t>Su fórmula básica es: </a:t>
            </a:r>
          </a:p>
          <a:p>
            <a:pPr marL="0" indent="0">
              <a:buNone/>
            </a:pPr>
            <a:r>
              <a:rPr lang="es-ES" dirty="0"/>
              <a:t>Rating = </a:t>
            </a:r>
            <a:r>
              <a:rPr lang="es-ES" u="sng" dirty="0"/>
              <a:t>Personas expuestas </a:t>
            </a:r>
            <a:r>
              <a:rPr lang="es-ES" dirty="0"/>
              <a:t>x 100</a:t>
            </a:r>
          </a:p>
          <a:p>
            <a:pPr marL="0" indent="0">
              <a:buNone/>
            </a:pPr>
            <a:r>
              <a:rPr lang="es-ES" sz="1800" dirty="0"/>
              <a:t>	       Total de personas</a:t>
            </a:r>
          </a:p>
          <a:p>
            <a:pPr marL="0" indent="0">
              <a:buNone/>
            </a:pPr>
            <a:r>
              <a:rPr lang="es-ES" sz="1800" b="1" dirty="0"/>
              <a:t>Puntos brutos de rating (PBR) </a:t>
            </a:r>
            <a:r>
              <a:rPr lang="es-ES" sz="1800" dirty="0"/>
              <a:t>es la sumatoria del rating de cada aviso integrante de una pauta publicitaria. </a:t>
            </a:r>
          </a:p>
          <a:p>
            <a:pPr marL="0" indent="0">
              <a:buNone/>
            </a:pPr>
            <a:r>
              <a:rPr lang="es-ES" sz="1800" dirty="0"/>
              <a:t>Tomando el rating como cantidad de contactos y no como cantidad de personas tenemos que: PBR es la sumatoria de los contactos producidos por cada aviso integrante de una pauta publicitaria</a:t>
            </a:r>
            <a:endParaRPr lang="es-AR" sz="1800" dirty="0"/>
          </a:p>
        </p:txBody>
      </p:sp>
    </p:spTree>
    <p:extLst>
      <p:ext uri="{BB962C8B-B14F-4D97-AF65-F5344CB8AC3E}">
        <p14:creationId xmlns:p14="http://schemas.microsoft.com/office/powerpoint/2010/main" val="2679389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D69FF0-29A2-4ED4-B75A-9EF697D78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/>
              <a:t>Cobertura  y </a:t>
            </a:r>
            <a:br>
              <a:rPr lang="es-AR" dirty="0"/>
            </a:br>
            <a:r>
              <a:rPr lang="es-AR" dirty="0"/>
              <a:t>Participación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5BD0AA-50CD-4BA6-8C04-7079ADCA37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b="1" dirty="0"/>
              <a:t>Cobertura neta </a:t>
            </a:r>
            <a:r>
              <a:rPr lang="es-ES" dirty="0"/>
              <a:t>es el porcentaje de personas alcanzadas por lo menos una vez por uno de los avisos de una pauta publicitaria, calculado sobre el total de personas. </a:t>
            </a:r>
          </a:p>
          <a:p>
            <a:endParaRPr lang="es-ES" dirty="0"/>
          </a:p>
          <a:p>
            <a:r>
              <a:rPr lang="es-ES" b="1" dirty="0"/>
              <a:t>Participación o share </a:t>
            </a:r>
            <a:r>
              <a:rPr lang="es-ES" dirty="0"/>
              <a:t>es el porcentaje de la audiencia o rating de un vehículo sobre el total de la audiencia de todos los vehículos del medio que comparten un mismo espacio de tiempo.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779386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0AE3A5-F2F2-47F0-A71B-4B9079C4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Costo por contacto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48DCB49-4181-4E1F-9A20-850A2CD19D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b="1" dirty="0"/>
              <a:t>Costo por contacto</a:t>
            </a:r>
            <a:r>
              <a:rPr lang="es-AR" dirty="0"/>
              <a:t>. </a:t>
            </a:r>
            <a:r>
              <a:rPr lang="es-ES" dirty="0"/>
              <a:t>es el valor monetario de alcanzar un contacto en un vehículo o una pauta publicitaria</a:t>
            </a:r>
            <a:r>
              <a:rPr lang="es-AR" dirty="0"/>
              <a:t> </a:t>
            </a:r>
          </a:p>
          <a:p>
            <a:endParaRPr lang="es-AR" dirty="0"/>
          </a:p>
          <a:p>
            <a:r>
              <a:rPr lang="es-ES" b="1" dirty="0"/>
              <a:t>Costo por punto de rating </a:t>
            </a:r>
            <a:r>
              <a:rPr lang="es-ES" dirty="0"/>
              <a:t>es el valor monetario de alcanzar un punto de rating en un vehículo o una pauta publicitaria.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36452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E570ED-F07D-44D6-9449-0E671C2CE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Circulación </a:t>
            </a:r>
            <a:br>
              <a:rPr lang="es-AR" dirty="0"/>
            </a:br>
            <a:r>
              <a:rPr lang="es-AR" dirty="0"/>
              <a:t>o Tiraje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9DE2423-79FD-46AD-B9F6-004EEA9426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b="1" dirty="0"/>
              <a:t>CIRCULACIÓN NETA PAGA:</a:t>
            </a:r>
            <a:r>
              <a:rPr lang="es-AR" dirty="0"/>
              <a:t> Total de ejemplares vendidos, menos la devolución y los obsequios. Es auditada por el IVC (Instituto verificador de Circulaciones), en base a las declaraciones juradas de los medios.        </a:t>
            </a:r>
            <a:r>
              <a:rPr lang="es-AR" b="1" dirty="0"/>
              <a:t>Circulación - Devolución y regalos = </a:t>
            </a:r>
            <a:r>
              <a:rPr lang="es-AR" b="1" dirty="0" err="1"/>
              <a:t>vta</a:t>
            </a:r>
            <a:r>
              <a:rPr lang="es-AR" b="1" dirty="0"/>
              <a:t> neta paga</a:t>
            </a:r>
          </a:p>
          <a:p>
            <a:pPr marL="0" indent="0">
              <a:buNone/>
            </a:pPr>
            <a:endParaRPr lang="es-AR" dirty="0"/>
          </a:p>
          <a:p>
            <a:r>
              <a:rPr lang="es-AR" b="1" dirty="0"/>
              <a:t>CIRCULACIÓN BRUTA / TIRADA:</a:t>
            </a:r>
            <a:r>
              <a:rPr lang="es-AR" dirty="0"/>
              <a:t> Total de ejemplares distribuidos</a:t>
            </a:r>
          </a:p>
          <a:p>
            <a:pPr marL="0" indent="0">
              <a:buNone/>
            </a:pPr>
            <a:r>
              <a:rPr lang="es-AR" dirty="0"/>
              <a:t> </a:t>
            </a:r>
          </a:p>
          <a:p>
            <a:r>
              <a:rPr lang="es-AR" b="1" dirty="0"/>
              <a:t>LECTORES:</a:t>
            </a:r>
            <a:r>
              <a:rPr lang="es-AR" dirty="0"/>
              <a:t> cantidad de personas que leen un medio gráfico</a:t>
            </a:r>
          </a:p>
          <a:p>
            <a:endParaRPr lang="es-AR" dirty="0"/>
          </a:p>
          <a:p>
            <a:pPr fontAlgn="base"/>
            <a:r>
              <a:rPr lang="es-AR" b="1" dirty="0"/>
              <a:t>READERSHIP:</a:t>
            </a:r>
            <a:r>
              <a:rPr lang="es-AR" dirty="0"/>
              <a:t> la cantidad promedio de personas que lee un ejemplar de un medio gráfico.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778940266"/>
      </p:ext>
    </p:extLst>
  </p:cSld>
  <p:clrMapOvr>
    <a:masterClrMapping/>
  </p:clrMapOvr>
</p:sld>
</file>

<file path=ppt/theme/theme1.xml><?xml version="1.0" encoding="utf-8"?>
<a:theme xmlns:a="http://schemas.openxmlformats.org/drawingml/2006/main" name="Marco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TM03457475[[fn=Marco]]</Template>
  <TotalTime>63</TotalTime>
  <Words>462</Words>
  <Application>Microsoft Office PowerPoint</Application>
  <PresentationFormat>Panorámica</PresentationFormat>
  <Paragraphs>37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Corbel</vt:lpstr>
      <vt:lpstr>Wingdings 2</vt:lpstr>
      <vt:lpstr>Marco</vt:lpstr>
      <vt:lpstr>Herramientas de combinación</vt:lpstr>
      <vt:lpstr>Audiencia</vt:lpstr>
      <vt:lpstr>Frecuencia media.</vt:lpstr>
      <vt:lpstr>Rating y PBR</vt:lpstr>
      <vt:lpstr>Cobertura  y  Participación</vt:lpstr>
      <vt:lpstr>Costo por contacto</vt:lpstr>
      <vt:lpstr>Circulación  o Tiraje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Herramientas de combinación</dc:title>
  <dc:creator>Jorgelina Leschenne</dc:creator>
  <cp:lastModifiedBy>Jorgelina Leschenne</cp:lastModifiedBy>
  <cp:revision>8</cp:revision>
  <dcterms:created xsi:type="dcterms:W3CDTF">2020-07-08T19:15:22Z</dcterms:created>
  <dcterms:modified xsi:type="dcterms:W3CDTF">2020-10-14T18:48:16Z</dcterms:modified>
</cp:coreProperties>
</file>