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57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E106C-DC6A-4E2A-A58B-DA1E3C308FF0}" type="datetimeFigureOut">
              <a:rPr lang="es-AR" smtClean="0"/>
              <a:t>14/05/2020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B5F8-7090-479B-9899-E828B055639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07859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E106C-DC6A-4E2A-A58B-DA1E3C308FF0}" type="datetimeFigureOut">
              <a:rPr lang="es-AR" smtClean="0"/>
              <a:t>14/05/2020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B5F8-7090-479B-9899-E828B055639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2656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E106C-DC6A-4E2A-A58B-DA1E3C308FF0}" type="datetimeFigureOut">
              <a:rPr lang="es-AR" smtClean="0"/>
              <a:t>14/05/2020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B5F8-7090-479B-9899-E828B055639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97555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E106C-DC6A-4E2A-A58B-DA1E3C308FF0}" type="datetimeFigureOut">
              <a:rPr lang="es-AR" smtClean="0"/>
              <a:t>14/05/2020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B5F8-7090-479B-9899-E828B055639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75021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E106C-DC6A-4E2A-A58B-DA1E3C308FF0}" type="datetimeFigureOut">
              <a:rPr lang="es-AR" smtClean="0"/>
              <a:t>14/05/2020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B5F8-7090-479B-9899-E828B055639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0157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E106C-DC6A-4E2A-A58B-DA1E3C308FF0}" type="datetimeFigureOut">
              <a:rPr lang="es-AR" smtClean="0"/>
              <a:t>14/05/2020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B5F8-7090-479B-9899-E828B055639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11975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E106C-DC6A-4E2A-A58B-DA1E3C308FF0}" type="datetimeFigureOut">
              <a:rPr lang="es-AR" smtClean="0"/>
              <a:t>14/05/2020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B5F8-7090-479B-9899-E828B055639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24834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E106C-DC6A-4E2A-A58B-DA1E3C308FF0}" type="datetimeFigureOut">
              <a:rPr lang="es-AR" smtClean="0"/>
              <a:t>14/05/2020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B5F8-7090-479B-9899-E828B055639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42250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E106C-DC6A-4E2A-A58B-DA1E3C308FF0}" type="datetimeFigureOut">
              <a:rPr lang="es-AR" smtClean="0"/>
              <a:t>14/05/2020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B5F8-7090-479B-9899-E828B055639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76992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E106C-DC6A-4E2A-A58B-DA1E3C308FF0}" type="datetimeFigureOut">
              <a:rPr lang="es-AR" smtClean="0"/>
              <a:t>14/05/2020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B5F8-7090-479B-9899-E828B055639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90800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E106C-DC6A-4E2A-A58B-DA1E3C308FF0}" type="datetimeFigureOut">
              <a:rPr lang="es-AR" smtClean="0"/>
              <a:t>14/05/2020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B5F8-7090-479B-9899-E828B055639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59251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E106C-DC6A-4E2A-A58B-DA1E3C308FF0}" type="datetimeFigureOut">
              <a:rPr lang="es-AR" smtClean="0"/>
              <a:t>14/05/2020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FB5F8-7090-479B-9899-E828B055639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55578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1600" dirty="0" smtClean="0"/>
              <a:t> </a:t>
            </a:r>
            <a:r>
              <a:rPr lang="es-AR" sz="2400" b="1" dirty="0" smtClean="0"/>
              <a:t>Categorías en el diseño del material de punto de venta. </a:t>
            </a:r>
            <a:endParaRPr lang="es-AR" sz="2400" b="1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268411"/>
            <a:ext cx="6408712" cy="5248513"/>
          </a:xfrm>
        </p:spPr>
      </p:pic>
    </p:spTree>
    <p:extLst>
      <p:ext uri="{BB962C8B-B14F-4D97-AF65-F5344CB8AC3E}">
        <p14:creationId xmlns:p14="http://schemas.microsoft.com/office/powerpoint/2010/main" val="3532727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400" b="1" dirty="0" smtClean="0"/>
              <a:t>Aspectos mercadológicos del diseño del material P.O.P </a:t>
            </a:r>
            <a:endParaRPr lang="es-AR" sz="24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AR" sz="1400" dirty="0" smtClean="0"/>
              <a:t>Existen elementos permanentes que hacen que un punto de venta, sea atractivo pero que pasado un tiempo, al cliente habitual se le hace monótono y aburrido. La mercadotecnia debe actuar para sorprenderle. Para ello tiene a su alcance medios que deberá emplear</a:t>
            </a:r>
          </a:p>
          <a:p>
            <a:pPr marL="0" indent="0">
              <a:buNone/>
            </a:pPr>
            <a:endParaRPr lang="es-AR" sz="1400" dirty="0" smtClean="0"/>
          </a:p>
          <a:p>
            <a:pPr marL="0" indent="0">
              <a:buNone/>
            </a:pPr>
            <a:r>
              <a:rPr lang="es-AR" sz="1400" dirty="0" smtClean="0"/>
              <a:t>►</a:t>
            </a:r>
            <a:r>
              <a:rPr lang="es-AR" sz="1400" b="1" dirty="0" smtClean="0"/>
              <a:t>Medios Físicos: </a:t>
            </a:r>
            <a:r>
              <a:rPr lang="es-AR" sz="1400" dirty="0" smtClean="0"/>
              <a:t>tienen como elemento fundamental la presentación masiva del producto, incitando al cliente a la compra. </a:t>
            </a:r>
          </a:p>
          <a:p>
            <a:pPr marL="0" indent="0">
              <a:buNone/>
            </a:pPr>
            <a:r>
              <a:rPr lang="es-AR" sz="1400" dirty="0" smtClean="0"/>
              <a:t>	►La cabecera de anaqueles. </a:t>
            </a:r>
          </a:p>
          <a:p>
            <a:pPr marL="0" indent="0">
              <a:buNone/>
            </a:pPr>
            <a:r>
              <a:rPr lang="es-AR" sz="1400" dirty="0" smtClean="0"/>
              <a:t>	►Los islotes. </a:t>
            </a:r>
          </a:p>
          <a:p>
            <a:pPr marL="0" indent="0">
              <a:buNone/>
            </a:pPr>
            <a:r>
              <a:rPr lang="es-AR" sz="1400" dirty="0" smtClean="0"/>
              <a:t>	►El apilamiento. </a:t>
            </a:r>
          </a:p>
          <a:p>
            <a:pPr marL="0" indent="0">
              <a:buNone/>
            </a:pPr>
            <a:r>
              <a:rPr lang="es-AR" sz="1400" dirty="0" smtClean="0"/>
              <a:t>	►Presentación en revoltillo. </a:t>
            </a:r>
          </a:p>
          <a:p>
            <a:pPr marL="0" indent="0">
              <a:buNone/>
            </a:pPr>
            <a:r>
              <a:rPr lang="es-AR" sz="1400" dirty="0"/>
              <a:t>	</a:t>
            </a:r>
            <a:r>
              <a:rPr lang="es-AR" sz="1400" dirty="0" smtClean="0"/>
              <a:t>►Mobiliario.</a:t>
            </a:r>
          </a:p>
          <a:p>
            <a:pPr marL="0" indent="0">
              <a:buNone/>
            </a:pPr>
            <a:r>
              <a:rPr lang="es-AR" sz="1400" dirty="0" smtClean="0"/>
              <a:t> </a:t>
            </a:r>
          </a:p>
          <a:p>
            <a:pPr marL="0" indent="0">
              <a:buNone/>
            </a:pPr>
            <a:r>
              <a:rPr lang="es-AR" sz="1400" dirty="0" smtClean="0"/>
              <a:t> </a:t>
            </a:r>
          </a:p>
          <a:p>
            <a:pPr marL="0" indent="0">
              <a:buNone/>
            </a:pPr>
            <a:r>
              <a:rPr lang="es-AR" sz="1400" dirty="0" smtClean="0"/>
              <a:t>►</a:t>
            </a:r>
            <a:r>
              <a:rPr lang="es-AR" sz="1400" b="1" dirty="0" smtClean="0"/>
              <a:t>Medios Psicológicos: </a:t>
            </a:r>
            <a:r>
              <a:rPr lang="es-AR" sz="1400" dirty="0" smtClean="0"/>
              <a:t>incluyen todas aquellas acciones que influyen en la mente del cliente para que compre. </a:t>
            </a:r>
            <a:endParaRPr lang="es-AR" sz="14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s-AR" sz="1400" dirty="0" smtClean="0"/>
              <a:t>El precio.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s-AR" sz="1400" dirty="0" smtClean="0"/>
              <a:t>La presentación repetida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s-AR" sz="1400" dirty="0" smtClean="0"/>
              <a:t>La oferta agrupada</a:t>
            </a:r>
          </a:p>
        </p:txBody>
      </p:sp>
    </p:spTree>
    <p:extLst>
      <p:ext uri="{BB962C8B-B14F-4D97-AF65-F5344CB8AC3E}">
        <p14:creationId xmlns:p14="http://schemas.microsoft.com/office/powerpoint/2010/main" val="223448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400" b="1" dirty="0" smtClean="0"/>
              <a:t>Aspectos mercadológicos del diseño del material P.O.P </a:t>
            </a:r>
            <a:endParaRPr lang="es-AR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AR" sz="1400" dirty="0" smtClean="0"/>
              <a:t>►</a:t>
            </a:r>
            <a:r>
              <a:rPr lang="es-AR" sz="1400" b="1" dirty="0" smtClean="0"/>
              <a:t>Medios de Estímulo: </a:t>
            </a:r>
            <a:r>
              <a:rPr lang="es-AR" sz="1400" dirty="0" smtClean="0"/>
              <a:t>Comprenden todas aquellas acciones que inciten los sentidos: vista, oído, gusto, tacto y olfato.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s-AR" sz="1400" dirty="0" smtClean="0"/>
              <a:t>Sonora.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s-AR" sz="1400" dirty="0" smtClean="0"/>
              <a:t>Visual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s-AR" sz="1400" dirty="0" smtClean="0"/>
              <a:t>Táctil.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s-AR" sz="1400" dirty="0" smtClean="0"/>
              <a:t>Gustativa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s-AR" sz="1400" dirty="0" smtClean="0"/>
              <a:t>Olfativa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s-AR" sz="1400" dirty="0"/>
              <a:t>L</a:t>
            </a:r>
            <a:r>
              <a:rPr lang="es-AR" sz="1400" dirty="0" smtClean="0"/>
              <a:t>a creación de ambientes especiales</a:t>
            </a:r>
          </a:p>
          <a:p>
            <a:pPr marL="0" indent="0">
              <a:buNone/>
            </a:pPr>
            <a:endParaRPr lang="es-AR" sz="1400" dirty="0" smtClean="0"/>
          </a:p>
          <a:p>
            <a:pPr marL="0" indent="0">
              <a:buNone/>
            </a:pPr>
            <a:endParaRPr lang="es-AR" sz="1400" dirty="0" smtClean="0"/>
          </a:p>
          <a:p>
            <a:pPr marL="0" indent="0">
              <a:buNone/>
            </a:pPr>
            <a:r>
              <a:rPr lang="es-AR" sz="1400" dirty="0" smtClean="0"/>
              <a:t>►</a:t>
            </a:r>
            <a:r>
              <a:rPr lang="es-AR" sz="1400" b="1" dirty="0" smtClean="0"/>
              <a:t>Medios Humanos: </a:t>
            </a:r>
            <a:r>
              <a:rPr lang="es-AR" sz="1400" dirty="0" smtClean="0"/>
              <a:t> destaca la persona como eje principal, quien por su fama, prestigio o actuación acapara la atención de los clientes. </a:t>
            </a:r>
            <a:endParaRPr lang="es-AR" sz="1400" dirty="0"/>
          </a:p>
        </p:txBody>
      </p:sp>
    </p:spTree>
    <p:extLst>
      <p:ext uri="{BB962C8B-B14F-4D97-AF65-F5344CB8AC3E}">
        <p14:creationId xmlns:p14="http://schemas.microsoft.com/office/powerpoint/2010/main" val="4251066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400" b="1" dirty="0" smtClean="0"/>
              <a:t>El comportamiento de compra del cliente. </a:t>
            </a:r>
            <a:endParaRPr lang="es-AR" sz="2400" b="1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340768"/>
            <a:ext cx="6243772" cy="50690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16520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400" b="1" dirty="0" smtClean="0"/>
              <a:t>Utilidad del material P.O.P</a:t>
            </a:r>
            <a:endParaRPr lang="es-AR" sz="24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s-AR" dirty="0" smtClean="0"/>
              <a:t>A través del Material P.O.P podemos lograr:  </a:t>
            </a:r>
          </a:p>
          <a:p>
            <a:pPr marL="0" indent="0">
              <a:buNone/>
            </a:pPr>
            <a:r>
              <a:rPr lang="es-AR" dirty="0" smtClean="0"/>
              <a:t> </a:t>
            </a:r>
          </a:p>
          <a:p>
            <a:pPr marL="0" indent="0">
              <a:buNone/>
            </a:pPr>
            <a:r>
              <a:rPr lang="es-AR" dirty="0" smtClean="0"/>
              <a:t>	►Generar necesidad de Consumo. </a:t>
            </a:r>
          </a:p>
          <a:p>
            <a:pPr marL="0" indent="0">
              <a:buNone/>
            </a:pPr>
            <a:r>
              <a:rPr lang="es-AR" dirty="0" smtClean="0"/>
              <a:t> </a:t>
            </a:r>
          </a:p>
          <a:p>
            <a:pPr marL="0" indent="0">
              <a:buNone/>
            </a:pPr>
            <a:r>
              <a:rPr lang="es-AR" dirty="0" smtClean="0"/>
              <a:t>	►Comunicar un Precio. </a:t>
            </a:r>
          </a:p>
          <a:p>
            <a:pPr marL="0" indent="0">
              <a:buNone/>
            </a:pPr>
            <a:r>
              <a:rPr lang="es-AR" dirty="0" smtClean="0"/>
              <a:t> </a:t>
            </a:r>
          </a:p>
          <a:p>
            <a:pPr marL="0" indent="0">
              <a:buNone/>
            </a:pPr>
            <a:r>
              <a:rPr lang="es-AR" dirty="0" smtClean="0"/>
              <a:t>	►Destacar un Producto nuevo. </a:t>
            </a:r>
          </a:p>
          <a:p>
            <a:pPr marL="0" indent="0">
              <a:buNone/>
            </a:pPr>
            <a:r>
              <a:rPr lang="es-AR" dirty="0" smtClean="0"/>
              <a:t> </a:t>
            </a:r>
          </a:p>
          <a:p>
            <a:pPr marL="0" indent="0">
              <a:buNone/>
            </a:pPr>
            <a:r>
              <a:rPr lang="es-AR" dirty="0" smtClean="0"/>
              <a:t>	►Recordar una nueva Campaña. </a:t>
            </a:r>
          </a:p>
          <a:p>
            <a:pPr marL="0" indent="0">
              <a:buNone/>
            </a:pPr>
            <a:r>
              <a:rPr lang="es-AR" dirty="0" smtClean="0"/>
              <a:t> </a:t>
            </a:r>
          </a:p>
          <a:p>
            <a:pPr marL="0" indent="0">
              <a:buNone/>
            </a:pPr>
            <a:r>
              <a:rPr lang="es-AR" dirty="0" smtClean="0"/>
              <a:t>	►Exhibir un Producto fuera del hogar. </a:t>
            </a:r>
          </a:p>
          <a:p>
            <a:pPr marL="0" indent="0">
              <a:buNone/>
            </a:pPr>
            <a:r>
              <a:rPr lang="es-AR" dirty="0" smtClean="0"/>
              <a:t> </a:t>
            </a:r>
          </a:p>
          <a:p>
            <a:pPr marL="0" indent="0">
              <a:buNone/>
            </a:pPr>
            <a:r>
              <a:rPr lang="es-AR" dirty="0" smtClean="0"/>
              <a:t>	►Destacar una Degustación. </a:t>
            </a:r>
          </a:p>
          <a:p>
            <a:pPr marL="0" indent="0">
              <a:buNone/>
            </a:pPr>
            <a:r>
              <a:rPr lang="es-AR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1372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AR" sz="2600" dirty="0" smtClean="0">
                <a:solidFill>
                  <a:schemeClr val="accent1">
                    <a:lumMod val="75000"/>
                  </a:schemeClr>
                </a:solidFill>
              </a:rPr>
              <a:t>LAS PROMOCIONES DE VENTAS</a:t>
            </a:r>
            <a:endParaRPr lang="es-AR" sz="2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sz="2000" b="1" dirty="0"/>
              <a:t>Características de la Promoción de </a:t>
            </a:r>
            <a:r>
              <a:rPr lang="es-AR" sz="2000" b="1" dirty="0" smtClean="0"/>
              <a:t>Ventas:</a:t>
            </a:r>
          </a:p>
          <a:p>
            <a:pPr marL="0" indent="0">
              <a:buNone/>
            </a:pPr>
            <a:endParaRPr lang="es-AR" sz="2000" b="1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s-AR" sz="1600" b="1" dirty="0" smtClean="0"/>
              <a:t>Selectividad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s-AR" sz="1600" b="1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s-AR" sz="1600" b="1" dirty="0" smtClean="0"/>
              <a:t>Intensidad y duración</a:t>
            </a:r>
          </a:p>
          <a:p>
            <a:pPr marL="457200" lvl="1" indent="0">
              <a:buNone/>
            </a:pPr>
            <a:endParaRPr lang="es-AR" sz="1600" b="1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s-AR" sz="1600" b="1" dirty="0" smtClean="0"/>
              <a:t>Resultados a corto plazo</a:t>
            </a:r>
          </a:p>
          <a:p>
            <a:pPr marL="0" indent="0">
              <a:buNone/>
            </a:pPr>
            <a:endParaRPr lang="es-AR" sz="2000" b="1" dirty="0" smtClean="0"/>
          </a:p>
          <a:p>
            <a:pPr marL="0" indent="0">
              <a:buNone/>
            </a:pPr>
            <a:endParaRPr lang="es-AR" sz="2000" b="1" dirty="0" smtClean="0"/>
          </a:p>
          <a:p>
            <a:r>
              <a:rPr lang="es-AR" sz="2000" b="1" dirty="0" smtClean="0"/>
              <a:t>Tipos de Audiencia Meta para la Promoción de Ventas:</a:t>
            </a:r>
            <a:endParaRPr lang="es-AR" sz="2000" dirty="0" smtClean="0"/>
          </a:p>
          <a:p>
            <a:pPr marL="457200" lvl="1" indent="0">
              <a:buNone/>
            </a:pPr>
            <a:endParaRPr lang="es-AR" sz="16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s-AR" sz="1600" b="1" dirty="0"/>
              <a:t>Los </a:t>
            </a:r>
            <a:r>
              <a:rPr lang="es-AR" sz="1600" b="1" dirty="0" smtClean="0"/>
              <a:t>consumidores</a:t>
            </a:r>
            <a:endParaRPr lang="es-AR" sz="1600" dirty="0"/>
          </a:p>
          <a:p>
            <a:pPr lvl="1">
              <a:buFont typeface="Courier New" panose="02070309020205020404" pitchFamily="49" charset="0"/>
              <a:buChar char="o"/>
            </a:pPr>
            <a:endParaRPr lang="es-AR" sz="16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s-AR" sz="1600" b="1" dirty="0"/>
              <a:t>Los comerciantes y distribuidores</a:t>
            </a:r>
            <a:endParaRPr lang="es-AR" sz="16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s-AR" sz="2000" dirty="0" smtClean="0"/>
          </a:p>
          <a:p>
            <a:endParaRPr lang="es-AR" sz="2000" dirty="0"/>
          </a:p>
          <a:p>
            <a:r>
              <a:rPr lang="es-AR" sz="2000" dirty="0" smtClean="0"/>
              <a:t>La</a:t>
            </a:r>
            <a:r>
              <a:rPr lang="es-AR" sz="2000" dirty="0"/>
              <a:t> </a:t>
            </a:r>
            <a:r>
              <a:rPr lang="es-AR" sz="2000" b="1" dirty="0"/>
              <a:t>promoción de ventas </a:t>
            </a:r>
            <a:r>
              <a:rPr lang="es-AR" sz="2000" dirty="0"/>
              <a:t>es todo aquello que se utiliza como parte de las actividades de mercadotecnia para estimular o fomentar la compra o venta de un producto o servicio mediante incentivos de corto plazo</a:t>
            </a:r>
          </a:p>
        </p:txBody>
      </p:sp>
    </p:spTree>
    <p:extLst>
      <p:ext uri="{BB962C8B-B14F-4D97-AF65-F5344CB8AC3E}">
        <p14:creationId xmlns:p14="http://schemas.microsoft.com/office/powerpoint/2010/main" val="3049665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400" b="1" dirty="0"/>
              <a:t>Objetivos de la Promoción de </a:t>
            </a:r>
            <a:r>
              <a:rPr lang="es-AR" sz="2400" b="1" dirty="0" smtClean="0"/>
              <a:t>Ventas</a:t>
            </a:r>
            <a:r>
              <a:rPr lang="es-AR" sz="2400" dirty="0"/>
              <a:t/>
            </a:r>
            <a:br>
              <a:rPr lang="es-AR" sz="2400" dirty="0"/>
            </a:br>
            <a:endParaRPr lang="es-AR" sz="24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2200" dirty="0" smtClean="0"/>
              <a:t>Para </a:t>
            </a:r>
            <a:r>
              <a:rPr lang="es-AR" sz="2200" dirty="0"/>
              <a:t>consumidores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7544" y="2564904"/>
            <a:ext cx="4040188" cy="3951288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s-AR" dirty="0"/>
              <a:t>Estimular las ventas de productos establecidos.</a:t>
            </a:r>
            <a:endParaRPr lang="es-AR" sz="2800" dirty="0"/>
          </a:p>
          <a:p>
            <a:pPr lvl="1"/>
            <a:r>
              <a:rPr lang="es-AR" dirty="0"/>
              <a:t>Atraer nuevos mercados.</a:t>
            </a:r>
            <a:endParaRPr lang="es-AR" sz="2800" dirty="0"/>
          </a:p>
          <a:p>
            <a:pPr lvl="1"/>
            <a:r>
              <a:rPr lang="es-AR" dirty="0"/>
              <a:t>Ayudar en la etapa de lanzamiento del producto.</a:t>
            </a:r>
            <a:endParaRPr lang="es-AR" sz="2800" dirty="0"/>
          </a:p>
          <a:p>
            <a:pPr lvl="1"/>
            <a:r>
              <a:rPr lang="es-AR" dirty="0"/>
              <a:t>Dar a conocer los cambios en los productos existentes.</a:t>
            </a:r>
            <a:endParaRPr lang="es-AR" sz="2800" dirty="0"/>
          </a:p>
          <a:p>
            <a:pPr lvl="1"/>
            <a:r>
              <a:rPr lang="es-AR" dirty="0"/>
              <a:t>Aumentar las ventas en las épocas críticas.</a:t>
            </a:r>
            <a:endParaRPr lang="es-AR" sz="2800" dirty="0"/>
          </a:p>
          <a:p>
            <a:pPr lvl="1"/>
            <a:r>
              <a:rPr lang="es-AR" dirty="0"/>
              <a:t>Atacar a la competencia.</a:t>
            </a:r>
            <a:endParaRPr lang="es-AR" sz="2800" dirty="0"/>
          </a:p>
          <a:p>
            <a:pPr lvl="1"/>
            <a:r>
              <a:rPr lang="es-AR" dirty="0"/>
              <a:t>Aumentar ventas más rápidas de productos en etapa de declinación y de los que se tiene todavía mucha existencia.</a:t>
            </a:r>
            <a:endParaRPr lang="es-AR" sz="2800" dirty="0"/>
          </a:p>
          <a:p>
            <a:endParaRPr lang="es-AR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pPr lvl="0" algn="ctr"/>
            <a:r>
              <a:rPr lang="es-AR" dirty="0"/>
              <a:t>P</a:t>
            </a:r>
            <a:r>
              <a:rPr lang="es-AR" dirty="0" smtClean="0"/>
              <a:t>ara </a:t>
            </a:r>
            <a:r>
              <a:rPr lang="es-AR" dirty="0"/>
              <a:t>comerciantes y </a:t>
            </a:r>
            <a:r>
              <a:rPr lang="es-AR" dirty="0" smtClean="0"/>
              <a:t>distribuidores</a:t>
            </a:r>
            <a:endParaRPr lang="es-AR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572000" y="2564904"/>
            <a:ext cx="4041775" cy="3951288"/>
          </a:xfrm>
        </p:spPr>
        <p:txBody>
          <a:bodyPr/>
          <a:lstStyle/>
          <a:p>
            <a:pPr lvl="1"/>
            <a:r>
              <a:rPr lang="es-AR" sz="1900" dirty="0"/>
              <a:t>Obtener la distribución inicial.</a:t>
            </a:r>
          </a:p>
          <a:p>
            <a:pPr lvl="1"/>
            <a:r>
              <a:rPr lang="es-AR" sz="1900" dirty="0"/>
              <a:t>Incrementar el número y tamaño de los pedidos.</a:t>
            </a:r>
          </a:p>
          <a:p>
            <a:pPr lvl="1"/>
            <a:r>
              <a:rPr lang="es-AR" sz="1900" dirty="0"/>
              <a:t>Fomentar la participación del canal en las promociones al consumidor.</a:t>
            </a:r>
          </a:p>
          <a:p>
            <a:pPr lvl="1"/>
            <a:r>
              <a:rPr lang="es-AR" sz="1900" dirty="0"/>
              <a:t>Incrementar el tráfico en el establecimiento.</a:t>
            </a:r>
          </a:p>
          <a:p>
            <a:pPr lvl="1"/>
            <a:r>
              <a:rPr lang="es-AR" sz="1900" dirty="0"/>
              <a:t>Propiciar ventas fuera de temporada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45092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50106"/>
          </a:xfrm>
        </p:spPr>
        <p:txBody>
          <a:bodyPr>
            <a:normAutofit/>
          </a:bodyPr>
          <a:lstStyle/>
          <a:p>
            <a:r>
              <a:rPr lang="es-AR" sz="2400" b="1" dirty="0"/>
              <a:t>Herramientas de la Promoción de Ventas:</a:t>
            </a:r>
            <a:br>
              <a:rPr lang="es-AR" sz="2400" b="1" dirty="0"/>
            </a:br>
            <a:endParaRPr lang="es-AR" sz="24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4040188" cy="639762"/>
          </a:xfrm>
        </p:spPr>
        <p:txBody>
          <a:bodyPr>
            <a:normAutofit fontScale="62500" lnSpcReduction="20000"/>
          </a:bodyPr>
          <a:lstStyle/>
          <a:p>
            <a:pPr lvl="0"/>
            <a:endParaRPr lang="es-AR" dirty="0" smtClean="0"/>
          </a:p>
          <a:p>
            <a:pPr lvl="0" algn="ctr"/>
            <a:r>
              <a:rPr lang="es-AR" sz="3200" dirty="0" smtClean="0">
                <a:solidFill>
                  <a:schemeClr val="accent1">
                    <a:lumMod val="75000"/>
                  </a:schemeClr>
                </a:solidFill>
              </a:rPr>
              <a:t>Para</a:t>
            </a:r>
            <a:r>
              <a:rPr lang="es-AR" sz="3400" dirty="0" smtClean="0">
                <a:solidFill>
                  <a:schemeClr val="accent1">
                    <a:lumMod val="75000"/>
                  </a:schemeClr>
                </a:solidFill>
              </a:rPr>
              <a:t> consumidores</a:t>
            </a:r>
            <a:endParaRPr lang="es-AR" sz="34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772816"/>
            <a:ext cx="4040188" cy="4353347"/>
          </a:xfrm>
        </p:spPr>
        <p:txBody>
          <a:bodyPr>
            <a:normAutofit/>
          </a:bodyPr>
          <a:lstStyle/>
          <a:p>
            <a:r>
              <a:rPr lang="es-AR" sz="2000" b="1" dirty="0" smtClean="0"/>
              <a:t>Cupones</a:t>
            </a:r>
          </a:p>
          <a:p>
            <a:r>
              <a:rPr lang="es-AR" sz="2000" b="1" dirty="0" smtClean="0"/>
              <a:t>Descuentos</a:t>
            </a:r>
          </a:p>
          <a:p>
            <a:r>
              <a:rPr lang="es-AR" sz="2000" b="1" dirty="0" smtClean="0"/>
              <a:t>Bonificaciones</a:t>
            </a:r>
          </a:p>
          <a:p>
            <a:r>
              <a:rPr lang="es-AR" sz="2000" b="1" dirty="0"/>
              <a:t>Productos regalo o cantidad extra de </a:t>
            </a:r>
            <a:r>
              <a:rPr lang="es-AR" sz="2000" b="1" dirty="0" smtClean="0"/>
              <a:t>producto</a:t>
            </a:r>
          </a:p>
          <a:p>
            <a:r>
              <a:rPr lang="es-AR" sz="2000" b="1" dirty="0"/>
              <a:t>Muestras </a:t>
            </a:r>
            <a:r>
              <a:rPr lang="es-AR" sz="2000" b="1" dirty="0" smtClean="0"/>
              <a:t>gratuitas</a:t>
            </a:r>
          </a:p>
          <a:p>
            <a:r>
              <a:rPr lang="es-AR" sz="2000" b="1" dirty="0"/>
              <a:t>Concursos o </a:t>
            </a:r>
            <a:r>
              <a:rPr lang="es-AR" sz="2000" b="1" dirty="0" smtClean="0"/>
              <a:t>sorteos</a:t>
            </a:r>
          </a:p>
          <a:p>
            <a:r>
              <a:rPr lang="es-AR" sz="2000" b="1" dirty="0"/>
              <a:t>Promociones en puntos de </a:t>
            </a:r>
            <a:r>
              <a:rPr lang="es-AR" sz="2000" b="1" dirty="0" smtClean="0"/>
              <a:t>compra</a:t>
            </a:r>
          </a:p>
          <a:p>
            <a:r>
              <a:rPr lang="es-AR" sz="2000" b="1" dirty="0"/>
              <a:t>Recompensas por ser cliente </a:t>
            </a:r>
            <a:r>
              <a:rPr lang="es-AR" sz="2000" b="1" dirty="0" smtClean="0"/>
              <a:t>habitual</a:t>
            </a:r>
          </a:p>
          <a:p>
            <a:r>
              <a:rPr lang="es-AR" sz="2000" b="1" dirty="0"/>
              <a:t>Especialidades publicitarias</a:t>
            </a:r>
            <a:endParaRPr lang="es-AR" sz="2000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4008" y="764704"/>
            <a:ext cx="4041775" cy="639762"/>
          </a:xfrm>
        </p:spPr>
        <p:txBody>
          <a:bodyPr>
            <a:noAutofit/>
          </a:bodyPr>
          <a:lstStyle/>
          <a:p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ara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comerciantes y distribuidores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772816"/>
            <a:ext cx="4041775" cy="4353347"/>
          </a:xfrm>
        </p:spPr>
        <p:txBody>
          <a:bodyPr/>
          <a:lstStyle/>
          <a:p>
            <a:r>
              <a:rPr lang="es-AR" sz="2000" b="1" dirty="0"/>
              <a:t>Exhibidores en puntos de </a:t>
            </a:r>
            <a:r>
              <a:rPr lang="es-AR" sz="2000" b="1" dirty="0" smtClean="0"/>
              <a:t>venta</a:t>
            </a:r>
          </a:p>
          <a:p>
            <a:r>
              <a:rPr lang="es-AR" sz="2000" b="1" dirty="0"/>
              <a:t>Concursos para </a:t>
            </a:r>
            <a:r>
              <a:rPr lang="es-AR" sz="2000" b="1" dirty="0" smtClean="0"/>
              <a:t>vendedores</a:t>
            </a:r>
          </a:p>
          <a:p>
            <a:r>
              <a:rPr lang="es-AR" sz="2000" b="1" dirty="0"/>
              <a:t>Demostraciones del </a:t>
            </a:r>
            <a:r>
              <a:rPr lang="es-AR" sz="2000" b="1" dirty="0" smtClean="0"/>
              <a:t>producto</a:t>
            </a:r>
          </a:p>
          <a:p>
            <a:r>
              <a:rPr lang="es-AR" sz="2000" b="1" dirty="0"/>
              <a:t>Descuentos </a:t>
            </a:r>
            <a:r>
              <a:rPr lang="es-AR" sz="2000" b="1" dirty="0" smtClean="0"/>
              <a:t>especiales</a:t>
            </a:r>
          </a:p>
          <a:p>
            <a:r>
              <a:rPr lang="es-AR" sz="2000" b="1" dirty="0" smtClean="0"/>
              <a:t>Bonificaciones</a:t>
            </a:r>
          </a:p>
          <a:p>
            <a:r>
              <a:rPr lang="es-AR" sz="2000" b="1" dirty="0"/>
              <a:t>Especialidades </a:t>
            </a:r>
            <a:r>
              <a:rPr lang="es-AR" sz="2000" b="1" dirty="0" smtClean="0"/>
              <a:t>publicitarias</a:t>
            </a:r>
          </a:p>
          <a:p>
            <a:r>
              <a:rPr lang="es-AR" sz="2000" b="1" dirty="0" smtClean="0"/>
              <a:t>Ferias </a:t>
            </a:r>
            <a:r>
              <a:rPr lang="es-AR" sz="2000" b="1" dirty="0"/>
              <a:t>comerciales</a:t>
            </a:r>
            <a:endParaRPr lang="es-AR" sz="2000" dirty="0"/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267207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377</Words>
  <Application>Microsoft Office PowerPoint</Application>
  <PresentationFormat>Presentación en pantalla (4:3)</PresentationFormat>
  <Paragraphs>96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 Categorías en el diseño del material de punto de venta. </vt:lpstr>
      <vt:lpstr>Aspectos mercadológicos del diseño del material P.O.P </vt:lpstr>
      <vt:lpstr>Aspectos mercadológicos del diseño del material P.O.P </vt:lpstr>
      <vt:lpstr>El comportamiento de compra del cliente. </vt:lpstr>
      <vt:lpstr>Utilidad del material P.O.P</vt:lpstr>
      <vt:lpstr>LAS PROMOCIONES DE VENTAS</vt:lpstr>
      <vt:lpstr>Objetivos de la Promoción de Ventas </vt:lpstr>
      <vt:lpstr>Herramientas de la Promoción de Ventas: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Categorías en el diseño del material de punto de venta.</dc:title>
  <dc:creator>garbarino</dc:creator>
  <cp:lastModifiedBy>garbarino</cp:lastModifiedBy>
  <cp:revision>6</cp:revision>
  <dcterms:created xsi:type="dcterms:W3CDTF">2020-05-14T18:33:51Z</dcterms:created>
  <dcterms:modified xsi:type="dcterms:W3CDTF">2020-05-14T19:35:33Z</dcterms:modified>
</cp:coreProperties>
</file>