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7" r:id="rId10"/>
    <p:sldId id="269" r:id="rId11"/>
    <p:sldId id="270" r:id="rId12"/>
    <p:sldId id="274" r:id="rId13"/>
    <p:sldId id="271" r:id="rId14"/>
    <p:sldId id="275" r:id="rId15"/>
    <p:sldId id="272" r:id="rId16"/>
    <p:sldId id="273"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3242D2A-5DC8-4969-92B5-87E5C24C1CCC}" type="datetimeFigureOut">
              <a:rPr lang="es-AR" smtClean="0"/>
              <a:t>23/04/2020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F65B083-0ECC-4D18-8C29-0F600F202742}" type="slidenum">
              <a:rPr lang="es-AR" smtClean="0"/>
              <a:t>‹Nº›</a:t>
            </a:fld>
            <a:endParaRPr lang="es-A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242D2A-5DC8-4969-92B5-87E5C24C1CCC}" type="datetimeFigureOut">
              <a:rPr lang="es-AR" smtClean="0"/>
              <a:t>23/04/2020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F65B083-0ECC-4D18-8C29-0F600F202742}" type="slidenum">
              <a:rPr lang="es-AR" smtClean="0"/>
              <a:t>‹Nº›</a:t>
            </a:fld>
            <a:endParaRPr lang="es-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3242D2A-5DC8-4969-92B5-87E5C24C1CCC}" type="datetimeFigureOut">
              <a:rPr lang="es-AR" smtClean="0"/>
              <a:t>23/04/2020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F65B083-0ECC-4D18-8C29-0F600F202742}" type="slidenum">
              <a:rPr lang="es-AR" smtClean="0"/>
              <a:t>‹Nº›</a:t>
            </a:fld>
            <a:endParaRPr lang="es-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3242D2A-5DC8-4969-92B5-87E5C24C1CCC}" type="datetimeFigureOut">
              <a:rPr lang="es-AR" smtClean="0"/>
              <a:t>23/04/2020</a:t>
            </a:fld>
            <a:endParaRPr lang="es-AR"/>
          </a:p>
        </p:txBody>
      </p:sp>
      <p:sp>
        <p:nvSpPr>
          <p:cNvPr id="10" name="Slide Number Placeholder 9"/>
          <p:cNvSpPr>
            <a:spLocks noGrp="1"/>
          </p:cNvSpPr>
          <p:nvPr>
            <p:ph type="sldNum" sz="quarter" idx="11"/>
          </p:nvPr>
        </p:nvSpPr>
        <p:spPr/>
        <p:txBody>
          <a:bodyPr/>
          <a:lstStyle/>
          <a:p>
            <a:fld id="{9F65B083-0ECC-4D18-8C29-0F600F202742}" type="slidenum">
              <a:rPr lang="es-AR" smtClean="0"/>
              <a:t>‹Nº›</a:t>
            </a:fld>
            <a:endParaRPr lang="es-AR"/>
          </a:p>
        </p:txBody>
      </p:sp>
      <p:sp>
        <p:nvSpPr>
          <p:cNvPr id="12" name="Footer Placeholder 11"/>
          <p:cNvSpPr>
            <a:spLocks noGrp="1"/>
          </p:cNvSpPr>
          <p:nvPr>
            <p:ph type="ftr" sz="quarter" idx="12"/>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s-ES" smtClean="0"/>
              <a:t>Haga clic para modificar el estilo de título del patrón</a:t>
            </a:r>
            <a:endParaRPr lang="en-US" dirty="0"/>
          </a:p>
        </p:txBody>
      </p:sp>
      <p:sp>
        <p:nvSpPr>
          <p:cNvPr id="19" name="Date Placeholder 18"/>
          <p:cNvSpPr>
            <a:spLocks noGrp="1"/>
          </p:cNvSpPr>
          <p:nvPr>
            <p:ph type="dt" sz="half" idx="10"/>
          </p:nvPr>
        </p:nvSpPr>
        <p:spPr/>
        <p:txBody>
          <a:bodyPr/>
          <a:lstStyle/>
          <a:p>
            <a:fld id="{C3242D2A-5DC8-4969-92B5-87E5C24C1CCC}" type="datetimeFigureOut">
              <a:rPr lang="es-AR" smtClean="0"/>
              <a:t>23/04/2020</a:t>
            </a:fld>
            <a:endParaRPr lang="es-AR"/>
          </a:p>
        </p:txBody>
      </p:sp>
      <p:sp>
        <p:nvSpPr>
          <p:cNvPr id="20" name="Slide Number Placeholder 19"/>
          <p:cNvSpPr>
            <a:spLocks noGrp="1"/>
          </p:cNvSpPr>
          <p:nvPr>
            <p:ph type="sldNum" sz="quarter" idx="11"/>
          </p:nvPr>
        </p:nvSpPr>
        <p:spPr/>
        <p:txBody>
          <a:bodyPr/>
          <a:lstStyle/>
          <a:p>
            <a:fld id="{9F65B083-0ECC-4D18-8C29-0F600F202742}" type="slidenum">
              <a:rPr lang="es-AR" smtClean="0"/>
              <a:t>‹Nº›</a:t>
            </a:fld>
            <a:endParaRPr lang="es-AR"/>
          </a:p>
        </p:txBody>
      </p:sp>
      <p:sp>
        <p:nvSpPr>
          <p:cNvPr id="21" name="Footer Placeholder 20"/>
          <p:cNvSpPr>
            <a:spLocks noGrp="1"/>
          </p:cNvSpPr>
          <p:nvPr>
            <p:ph type="ftr" sz="quarter" idx="12"/>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C3242D2A-5DC8-4969-92B5-87E5C24C1CCC}" type="datetimeFigureOut">
              <a:rPr lang="es-AR" smtClean="0"/>
              <a:t>23/04/2020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F65B083-0ECC-4D18-8C29-0F600F202742}" type="slidenum">
              <a:rPr lang="es-AR" smtClean="0"/>
              <a:t>‹Nº›</a:t>
            </a:fld>
            <a:endParaRPr lang="es-AR"/>
          </a:p>
        </p:txBody>
      </p:sp>
      <p:sp>
        <p:nvSpPr>
          <p:cNvPr id="9" name="Content Placeholder 8"/>
          <p:cNvSpPr>
            <a:spLocks noGrp="1"/>
          </p:cNvSpPr>
          <p:nvPr>
            <p:ph sz="quarter" idx="13"/>
          </p:nvPr>
        </p:nvSpPr>
        <p:spPr>
          <a:xfrm>
            <a:off x="12161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3242D2A-5DC8-4969-92B5-87E5C24C1CCC}" type="datetimeFigureOut">
              <a:rPr lang="es-AR" smtClean="0"/>
              <a:t>23/04/2020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F65B083-0ECC-4D18-8C29-0F600F202742}" type="slidenum">
              <a:rPr lang="es-AR" smtClean="0"/>
              <a:t>‹Nº›</a:t>
            </a:fld>
            <a:endParaRPr lang="es-AR"/>
          </a:p>
        </p:txBody>
      </p:sp>
      <p:sp>
        <p:nvSpPr>
          <p:cNvPr id="11" name="Content Placeholder 10"/>
          <p:cNvSpPr>
            <a:spLocks noGrp="1"/>
          </p:cNvSpPr>
          <p:nvPr>
            <p:ph sz="quarter" idx="13"/>
          </p:nvPr>
        </p:nvSpPr>
        <p:spPr>
          <a:xfrm>
            <a:off x="1216152" y="1380744"/>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3242D2A-5DC8-4969-92B5-87E5C24C1CCC}" type="datetimeFigureOut">
              <a:rPr lang="es-AR" smtClean="0"/>
              <a:t>23/04/2020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9F65B083-0ECC-4D18-8C29-0F600F202742}" type="slidenum">
              <a:rPr lang="es-AR" smtClean="0"/>
              <a:t>‹Nº›</a:t>
            </a:fld>
            <a:endParaRPr lang="es-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242D2A-5DC8-4969-92B5-87E5C24C1CCC}" type="datetimeFigureOut">
              <a:rPr lang="es-AR" smtClean="0"/>
              <a:t>23/04/2020</a:t>
            </a:fld>
            <a:endParaRPr lang="es-AR"/>
          </a:p>
        </p:txBody>
      </p:sp>
      <p:sp>
        <p:nvSpPr>
          <p:cNvPr id="6" name="Slide Number Placeholder 5"/>
          <p:cNvSpPr>
            <a:spLocks noGrp="1"/>
          </p:cNvSpPr>
          <p:nvPr>
            <p:ph type="sldNum" sz="quarter" idx="11"/>
          </p:nvPr>
        </p:nvSpPr>
        <p:spPr/>
        <p:txBody>
          <a:bodyPr/>
          <a:lstStyle/>
          <a:p>
            <a:fld id="{9F65B083-0ECC-4D18-8C29-0F600F202742}" type="slidenum">
              <a:rPr lang="es-AR" smtClean="0"/>
              <a:t>‹Nº›</a:t>
            </a:fld>
            <a:endParaRPr lang="es-AR"/>
          </a:p>
        </p:txBody>
      </p:sp>
      <p:sp>
        <p:nvSpPr>
          <p:cNvPr id="7" name="Footer Placeholder 6"/>
          <p:cNvSpPr>
            <a:spLocks noGrp="1"/>
          </p:cNvSpPr>
          <p:nvPr>
            <p:ph type="ftr" sz="quarter" idx="12"/>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Content Placeholder 13"/>
          <p:cNvSpPr>
            <a:spLocks noGrp="1"/>
          </p:cNvSpPr>
          <p:nvPr>
            <p:ph sz="quarter" idx="13"/>
          </p:nvPr>
        </p:nvSpPr>
        <p:spPr>
          <a:xfrm>
            <a:off x="914400" y="381000"/>
            <a:ext cx="4800600" cy="5943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Date Placeholder 8"/>
          <p:cNvSpPr>
            <a:spLocks noGrp="1"/>
          </p:cNvSpPr>
          <p:nvPr>
            <p:ph type="dt" sz="half" idx="14"/>
          </p:nvPr>
        </p:nvSpPr>
        <p:spPr/>
        <p:txBody>
          <a:bodyPr/>
          <a:lstStyle/>
          <a:p>
            <a:fld id="{C3242D2A-5DC8-4969-92B5-87E5C24C1CCC}" type="datetimeFigureOut">
              <a:rPr lang="es-AR" smtClean="0"/>
              <a:t>23/04/2020</a:t>
            </a:fld>
            <a:endParaRPr lang="es-AR"/>
          </a:p>
        </p:txBody>
      </p:sp>
      <p:sp>
        <p:nvSpPr>
          <p:cNvPr id="10" name="Slide Number Placeholder 9"/>
          <p:cNvSpPr>
            <a:spLocks noGrp="1"/>
          </p:cNvSpPr>
          <p:nvPr>
            <p:ph type="sldNum" sz="quarter" idx="15"/>
          </p:nvPr>
        </p:nvSpPr>
        <p:spPr/>
        <p:txBody>
          <a:bodyPr/>
          <a:lstStyle/>
          <a:p>
            <a:fld id="{9F65B083-0ECC-4D18-8C29-0F600F202742}" type="slidenum">
              <a:rPr lang="es-AR" smtClean="0"/>
              <a:t>‹Nº›</a:t>
            </a:fld>
            <a:endParaRPr lang="es-AR"/>
          </a:p>
        </p:txBody>
      </p:sp>
      <p:sp>
        <p:nvSpPr>
          <p:cNvPr id="13" name="Footer Placeholder 12"/>
          <p:cNvSpPr>
            <a:spLocks noGrp="1"/>
          </p:cNvSpPr>
          <p:nvPr>
            <p:ph type="ftr" sz="quarter" idx="16"/>
          </p:nvPr>
        </p:nvSpPr>
        <p:spPr/>
        <p:txBody>
          <a:bodyPr/>
          <a:lstStyle/>
          <a:p>
            <a:endParaRPr lang="es-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3242D2A-5DC8-4969-92B5-87E5C24C1CCC}" type="datetimeFigureOut">
              <a:rPr lang="es-AR" smtClean="0"/>
              <a:t>23/04/2020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F65B083-0ECC-4D18-8C29-0F600F202742}" type="slidenum">
              <a:rPr lang="es-AR" smtClean="0"/>
              <a:t>‹Nº›</a:t>
            </a:fld>
            <a:endParaRPr lang="es-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s-A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F65B083-0ECC-4D18-8C29-0F600F202742}" type="slidenum">
              <a:rPr lang="es-AR" smtClean="0"/>
              <a:t>‹Nº›</a:t>
            </a:fld>
            <a:endParaRPr lang="es-A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C3242D2A-5DC8-4969-92B5-87E5C24C1CCC}" type="datetimeFigureOut">
              <a:rPr lang="es-AR" smtClean="0"/>
              <a:t>23/04/2020</a:t>
            </a:fld>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916832"/>
            <a:ext cx="7235981" cy="3259833"/>
          </a:xfrm>
        </p:spPr>
        <p:txBody>
          <a:bodyPr/>
          <a:lstStyle/>
          <a:p>
            <a:r>
              <a:rPr lang="es-AR" sz="2000" dirty="0" smtClean="0">
                <a:solidFill>
                  <a:schemeClr val="bg2">
                    <a:lumMod val="10000"/>
                  </a:schemeClr>
                </a:solidFill>
                <a:effectLst/>
              </a:rPr>
              <a:t>“El </a:t>
            </a:r>
            <a:r>
              <a:rPr lang="es-AR" sz="2000" dirty="0" err="1" smtClean="0">
                <a:solidFill>
                  <a:schemeClr val="bg2">
                    <a:lumMod val="10000"/>
                  </a:schemeClr>
                </a:solidFill>
                <a:effectLst/>
              </a:rPr>
              <a:t>merchandising</a:t>
            </a:r>
            <a:r>
              <a:rPr lang="es-AR" sz="2000" dirty="0" smtClean="0">
                <a:solidFill>
                  <a:schemeClr val="bg2">
                    <a:lumMod val="10000"/>
                  </a:schemeClr>
                </a:solidFill>
                <a:effectLst/>
              </a:rPr>
              <a:t> es una parte del marketing que engloba las técnicas comerciales  y que  permite  presentar  en  las mejores  condiciones materiales  y psicológicas el producto o el servicio que se quiere vender al comprador eventual. El </a:t>
            </a:r>
            <a:r>
              <a:rPr lang="es-AR" sz="2000" dirty="0" err="1" smtClean="0">
                <a:solidFill>
                  <a:schemeClr val="bg2">
                    <a:lumMod val="10000"/>
                  </a:schemeClr>
                </a:solidFill>
                <a:effectLst/>
              </a:rPr>
              <a:t>merchandising</a:t>
            </a:r>
            <a:r>
              <a:rPr lang="es-AR" sz="2000" dirty="0" smtClean="0">
                <a:solidFill>
                  <a:schemeClr val="bg2">
                    <a:lumMod val="10000"/>
                  </a:schemeClr>
                </a:solidFill>
                <a:effectLst/>
              </a:rPr>
              <a:t> tiende a sustituir una presentación pasiva del producto o servicio por una presentación activa apelando a todo lo que puede hacerle más atractivo: condicionamiento, fraccionamiento, embalaje, exposición, colocación, etc.”.   </a:t>
            </a:r>
            <a:r>
              <a:rPr lang="es-AR" sz="9600" dirty="0">
                <a:solidFill>
                  <a:schemeClr val="bg2">
                    <a:lumMod val="10000"/>
                  </a:schemeClr>
                </a:solidFill>
                <a:effectLst/>
              </a:rPr>
              <a:t/>
            </a:r>
            <a:br>
              <a:rPr lang="es-AR" sz="9600" dirty="0">
                <a:solidFill>
                  <a:schemeClr val="bg2">
                    <a:lumMod val="10000"/>
                  </a:schemeClr>
                </a:solidFill>
                <a:effectLst/>
              </a:rPr>
            </a:br>
            <a:endParaRPr lang="es-AR" sz="1000" dirty="0">
              <a:solidFill>
                <a:schemeClr val="bg2">
                  <a:lumMod val="10000"/>
                </a:schemeClr>
              </a:solidFill>
            </a:endParaRPr>
          </a:p>
        </p:txBody>
      </p:sp>
      <p:sp>
        <p:nvSpPr>
          <p:cNvPr id="3" name="2 Subtítulo"/>
          <p:cNvSpPr>
            <a:spLocks noGrp="1"/>
          </p:cNvSpPr>
          <p:nvPr>
            <p:ph type="subTitle" idx="1"/>
          </p:nvPr>
        </p:nvSpPr>
        <p:spPr/>
        <p:txBody>
          <a:bodyPr/>
          <a:lstStyle/>
          <a:p>
            <a:r>
              <a:rPr lang="es-AR" sz="3600" b="1" dirty="0"/>
              <a:t>MERCHANDISING</a:t>
            </a:r>
            <a:endParaRPr lang="es-AR" sz="3600" dirty="0"/>
          </a:p>
          <a:p>
            <a:endParaRPr lang="es-AR" dirty="0"/>
          </a:p>
        </p:txBody>
      </p:sp>
    </p:spTree>
    <p:extLst>
      <p:ext uri="{BB962C8B-B14F-4D97-AF65-F5344CB8AC3E}">
        <p14:creationId xmlns:p14="http://schemas.microsoft.com/office/powerpoint/2010/main" val="10752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000" dirty="0">
                <a:effectLst/>
              </a:rPr>
              <a:t>EN FUNCIÓN DE LOS NIVELES Y ZONAS DE PRESENTACIÓN </a:t>
            </a:r>
            <a:r>
              <a:rPr lang="es-AR" sz="2000" dirty="0" smtClean="0">
                <a:effectLst/>
              </a:rPr>
              <a:t/>
            </a:r>
            <a:br>
              <a:rPr lang="es-AR" sz="2000" dirty="0" smtClean="0">
                <a:effectLst/>
              </a:rPr>
            </a:br>
            <a:r>
              <a:rPr lang="es-AR" sz="2000" dirty="0" smtClean="0">
                <a:effectLst/>
              </a:rPr>
              <a:t>DE </a:t>
            </a:r>
            <a:r>
              <a:rPr lang="es-AR" sz="2000" dirty="0">
                <a:effectLst/>
              </a:rPr>
              <a:t>LOS PRODUCTOS</a:t>
            </a:r>
            <a:r>
              <a:rPr lang="es-AR" sz="1200" dirty="0">
                <a:effectLst/>
              </a:rPr>
              <a:t/>
            </a:r>
            <a:br>
              <a:rPr lang="es-AR" sz="1200" dirty="0">
                <a:effectLst/>
              </a:rPr>
            </a:br>
            <a:endParaRPr lang="es-AR" sz="1200" dirty="0"/>
          </a:p>
        </p:txBody>
      </p:sp>
      <p:pic>
        <p:nvPicPr>
          <p:cNvPr id="4" name="0 Imagen"/>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28661" b="9553"/>
          <a:stretch/>
        </p:blipFill>
        <p:spPr bwMode="auto">
          <a:xfrm>
            <a:off x="1115616" y="764704"/>
            <a:ext cx="6875859" cy="36927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9140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1800" dirty="0">
                <a:effectLst/>
              </a:rPr>
              <a:t>TIPOS Y FORMAS DE IMPLANTACIÓN DE PRODUCTOS </a:t>
            </a:r>
            <a:r>
              <a:rPr lang="es-AR" sz="1600" dirty="0">
                <a:effectLst/>
              </a:rPr>
              <a:t/>
            </a:r>
            <a:br>
              <a:rPr lang="es-AR" sz="1600" dirty="0">
                <a:effectLst/>
              </a:rPr>
            </a:br>
            <a:endParaRPr lang="es-AR" sz="1600" dirty="0"/>
          </a:p>
        </p:txBody>
      </p:sp>
      <p:sp>
        <p:nvSpPr>
          <p:cNvPr id="3" name="2 Marcador de contenido"/>
          <p:cNvSpPr>
            <a:spLocks noGrp="1"/>
          </p:cNvSpPr>
          <p:nvPr>
            <p:ph idx="1"/>
          </p:nvPr>
        </p:nvSpPr>
        <p:spPr/>
        <p:txBody>
          <a:bodyPr>
            <a:normAutofit/>
          </a:bodyPr>
          <a:lstStyle/>
          <a:p>
            <a:pPr lvl="0"/>
            <a:r>
              <a:rPr lang="es-AR" sz="1400" b="1" dirty="0"/>
              <a:t>IMPLANTACIÓN VERTICAL   </a:t>
            </a:r>
            <a:endParaRPr lang="es-AR" sz="1400" dirty="0"/>
          </a:p>
          <a:p>
            <a:pPr marL="0" indent="0">
              <a:buNone/>
            </a:pPr>
            <a:r>
              <a:rPr lang="es-AR" sz="1400" dirty="0"/>
              <a:t>Consiste, básicamente, en presentar las diferentes familias que componen una categoría concreta de productos de forma que la dirección de la implantación de los productos, que contiene dicha familia, siga una secuencia vertical en todos los niveles o zonas del mueble donde se presentan los productos</a:t>
            </a:r>
            <a:r>
              <a:rPr lang="es-AR" sz="1400" dirty="0" smtClean="0"/>
              <a:t>.</a:t>
            </a:r>
          </a:p>
          <a:p>
            <a:pPr marL="0" indent="0">
              <a:buNone/>
            </a:pPr>
            <a:r>
              <a:rPr lang="es-AR" sz="1400" dirty="0" smtClean="0"/>
              <a:t> </a:t>
            </a:r>
            <a:endParaRPr lang="es-AR" sz="1400" dirty="0"/>
          </a:p>
          <a:p>
            <a:pPr marL="0" indent="0">
              <a:buNone/>
            </a:pPr>
            <a:r>
              <a:rPr lang="es-AR" sz="1400" b="1" dirty="0"/>
              <a:t>Ventajas</a:t>
            </a:r>
            <a:r>
              <a:rPr lang="es-AR" sz="1400" dirty="0"/>
              <a:t>. </a:t>
            </a:r>
          </a:p>
          <a:p>
            <a:pPr lvl="0"/>
            <a:r>
              <a:rPr lang="es-AR" sz="1400" dirty="0"/>
              <a:t>Mayor visibilidad del producto  </a:t>
            </a:r>
          </a:p>
          <a:p>
            <a:pPr lvl="0"/>
            <a:r>
              <a:rPr lang="es-AR" sz="1400" dirty="0"/>
              <a:t>Facilidad de localización  </a:t>
            </a:r>
          </a:p>
          <a:p>
            <a:pPr lvl="0"/>
            <a:r>
              <a:rPr lang="es-AR" sz="1400" dirty="0"/>
              <a:t>Permite la distribución de las referencias en función de objetivos concretos  </a:t>
            </a:r>
          </a:p>
          <a:p>
            <a:pPr lvl="0"/>
            <a:r>
              <a:rPr lang="es-AR" sz="1400" dirty="0"/>
              <a:t>Facilita, posteriormente, implantaciones cruzadas. </a:t>
            </a:r>
          </a:p>
          <a:p>
            <a:pPr lvl="0"/>
            <a:r>
              <a:rPr lang="es-AR" sz="1400" dirty="0"/>
              <a:t>Favorece el flujo de la clientela en una determinada dirección, sin idas y venidas   </a:t>
            </a:r>
          </a:p>
          <a:p>
            <a:pPr lvl="0"/>
            <a:r>
              <a:rPr lang="es-AR" sz="1400" dirty="0"/>
              <a:t>Lineal armónico  </a:t>
            </a:r>
            <a:endParaRPr lang="es-AR" sz="1400" dirty="0" smtClean="0"/>
          </a:p>
          <a:p>
            <a:pPr lvl="0"/>
            <a:endParaRPr lang="es-AR" sz="1400" dirty="0"/>
          </a:p>
          <a:p>
            <a:pPr marL="0" indent="0">
              <a:buNone/>
            </a:pPr>
            <a:r>
              <a:rPr lang="es-AR" sz="1400" b="1" dirty="0"/>
              <a:t>Desventajas.</a:t>
            </a:r>
            <a:r>
              <a:rPr lang="es-AR" sz="1400" dirty="0"/>
              <a:t> </a:t>
            </a:r>
          </a:p>
          <a:p>
            <a:pPr lvl="0"/>
            <a:r>
              <a:rPr lang="es-AR" sz="1400" dirty="0"/>
              <a:t>Espacios muertos (cuando los  productos son de diferentes tamaños y formas) </a:t>
            </a:r>
          </a:p>
          <a:p>
            <a:pPr lvl="0"/>
            <a:r>
              <a:rPr lang="es-AR" sz="1400" dirty="0"/>
              <a:t>Menos espacio dedicado a la exposición en cada nivel  </a:t>
            </a:r>
          </a:p>
          <a:p>
            <a:endParaRPr lang="es-AR" sz="1400" dirty="0"/>
          </a:p>
        </p:txBody>
      </p:sp>
    </p:spTree>
    <p:extLst>
      <p:ext uri="{BB962C8B-B14F-4D97-AF65-F5344CB8AC3E}">
        <p14:creationId xmlns:p14="http://schemas.microsoft.com/office/powerpoint/2010/main" val="315408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0 Imagen"/>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899592" y="1526964"/>
            <a:ext cx="7787208" cy="4278300"/>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770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1800" dirty="0">
                <a:effectLst/>
              </a:rPr>
              <a:t>TIPOS Y FORMAS DE IMPLANTACIÓN DE PRODUCTOS </a:t>
            </a:r>
            <a:br>
              <a:rPr lang="es-AR" sz="1800" dirty="0">
                <a:effectLst/>
              </a:rPr>
            </a:br>
            <a:endParaRPr lang="es-AR" sz="2000" dirty="0"/>
          </a:p>
        </p:txBody>
      </p:sp>
      <p:sp>
        <p:nvSpPr>
          <p:cNvPr id="3" name="2 Marcador de contenido"/>
          <p:cNvSpPr>
            <a:spLocks noGrp="1"/>
          </p:cNvSpPr>
          <p:nvPr>
            <p:ph idx="1"/>
          </p:nvPr>
        </p:nvSpPr>
        <p:spPr/>
        <p:txBody>
          <a:bodyPr>
            <a:normAutofit/>
          </a:bodyPr>
          <a:lstStyle/>
          <a:p>
            <a:pPr lvl="0"/>
            <a:r>
              <a:rPr lang="es-AR" sz="1400" b="1" dirty="0"/>
              <a:t>IMPLANTACIÓN HORIZONTAL.   </a:t>
            </a:r>
            <a:endParaRPr lang="es-AR" sz="1400" dirty="0"/>
          </a:p>
          <a:p>
            <a:pPr marL="0" indent="0">
              <a:buNone/>
            </a:pPr>
            <a:r>
              <a:rPr lang="es-AR" sz="1400" dirty="0"/>
              <a:t>Consiste básicamente en presentar las diferentes familias que componen el surtido de una categoría concreta de  productos,  de  forma  que  la  dirección  de  la  implantación  de  los  productos,  que contiene dicha familia, siga una secuencia horizontal en el mismo nivel o zona del mueble expositor. </a:t>
            </a:r>
            <a:endParaRPr lang="es-AR" sz="1400" dirty="0" smtClean="0"/>
          </a:p>
          <a:p>
            <a:pPr marL="0" indent="0">
              <a:buNone/>
            </a:pPr>
            <a:endParaRPr lang="es-AR" sz="1400" dirty="0"/>
          </a:p>
          <a:p>
            <a:r>
              <a:rPr lang="es-AR" sz="1400" b="1" dirty="0"/>
              <a:t>Ventajas </a:t>
            </a:r>
            <a:r>
              <a:rPr lang="es-AR" sz="1400" dirty="0"/>
              <a:t> </a:t>
            </a:r>
          </a:p>
          <a:p>
            <a:pPr lvl="0"/>
            <a:r>
              <a:rPr lang="es-AR" sz="1400" dirty="0"/>
              <a:t>Mayor presencia de las familias en el nivel correspondiente </a:t>
            </a:r>
          </a:p>
          <a:p>
            <a:pPr lvl="0"/>
            <a:r>
              <a:rPr lang="es-AR" sz="1400" dirty="0"/>
              <a:t>Mayor visualización por parte del cliente del producto expuesto   </a:t>
            </a:r>
            <a:endParaRPr lang="es-AR" sz="1400" dirty="0" smtClean="0"/>
          </a:p>
          <a:p>
            <a:pPr marL="0" lvl="0" indent="0">
              <a:buNone/>
            </a:pPr>
            <a:endParaRPr lang="es-AR" sz="1400" dirty="0"/>
          </a:p>
          <a:p>
            <a:r>
              <a:rPr lang="es-AR" sz="1400" b="1" dirty="0"/>
              <a:t>Desventajas</a:t>
            </a:r>
            <a:r>
              <a:rPr lang="es-AR" sz="1400" dirty="0"/>
              <a:t>. </a:t>
            </a:r>
          </a:p>
          <a:p>
            <a:pPr lvl="0"/>
            <a:r>
              <a:rPr lang="es-AR" sz="1400" dirty="0"/>
              <a:t>Menores posibilidades de que el cliente visualice productos correspondientes a familias que  se sitúen en niveles inferiores  </a:t>
            </a:r>
          </a:p>
          <a:p>
            <a:pPr lvl="0"/>
            <a:r>
              <a:rPr lang="es-AR" sz="1400" dirty="0"/>
              <a:t>Falta de posibilidad de establecer criterios puntuales referidos a familias, grupos o marcas  </a:t>
            </a:r>
          </a:p>
          <a:p>
            <a:pPr lvl="0"/>
            <a:r>
              <a:rPr lang="es-AR" sz="1400" dirty="0"/>
              <a:t>Monotonía  </a:t>
            </a:r>
          </a:p>
          <a:p>
            <a:pPr lvl="0"/>
            <a:r>
              <a:rPr lang="es-AR" sz="1400" dirty="0"/>
              <a:t>Mayor esfuerzo por parte del cliente a la hora de encontrar cualquier referencia </a:t>
            </a:r>
          </a:p>
          <a:p>
            <a:endParaRPr lang="es-AR" sz="1400" dirty="0"/>
          </a:p>
        </p:txBody>
      </p:sp>
    </p:spTree>
    <p:extLst>
      <p:ext uri="{BB962C8B-B14F-4D97-AF65-F5344CB8AC3E}">
        <p14:creationId xmlns:p14="http://schemas.microsoft.com/office/powerpoint/2010/main" val="141570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0 Imagen"/>
          <p:cNvPicPr>
            <a:picLocks noGrp="1"/>
          </p:cNvPicPr>
          <p:nvPr>
            <p:ph idx="1"/>
          </p:nvPr>
        </p:nvPicPr>
        <p:blipFill rotWithShape="1">
          <a:blip r:embed="rId2">
            <a:extLst>
              <a:ext uri="{28A0092B-C50C-407E-A947-70E740481C1C}">
                <a14:useLocalDpi xmlns:a14="http://schemas.microsoft.com/office/drawing/2010/main" val="0"/>
              </a:ext>
            </a:extLst>
          </a:blip>
          <a:srcRect r="2143"/>
          <a:stretch/>
        </p:blipFill>
        <p:spPr bwMode="auto">
          <a:xfrm>
            <a:off x="1979713" y="838200"/>
            <a:ext cx="4883332" cy="5399112"/>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1629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1800" dirty="0">
                <a:effectLst/>
              </a:rPr>
              <a:t>TIPOS Y FORMAS DE IMPLANTACIÓN DE PRODUCTOS</a:t>
            </a:r>
            <a:endParaRPr lang="es-AR" sz="1800" dirty="0"/>
          </a:p>
        </p:txBody>
      </p:sp>
      <p:sp>
        <p:nvSpPr>
          <p:cNvPr id="3" name="2 Marcador de contenido"/>
          <p:cNvSpPr>
            <a:spLocks noGrp="1"/>
          </p:cNvSpPr>
          <p:nvPr>
            <p:ph idx="1"/>
          </p:nvPr>
        </p:nvSpPr>
        <p:spPr/>
        <p:txBody>
          <a:bodyPr>
            <a:normAutofit/>
          </a:bodyPr>
          <a:lstStyle/>
          <a:p>
            <a:pPr lvl="0"/>
            <a:r>
              <a:rPr lang="es-AR" sz="1400" b="1" dirty="0"/>
              <a:t>IMPLANTACIÓN MIXTA </a:t>
            </a:r>
            <a:endParaRPr lang="es-AR" sz="1400" dirty="0"/>
          </a:p>
          <a:p>
            <a:r>
              <a:rPr lang="es-AR" sz="1400" dirty="0"/>
              <a:t>Es una combinación de las dos anteriores, que agrupa los productos en función de unos criterios comunes, con el objetivo de lograr una implantación coherente y armónica sobre el lineal desarrollado.   </a:t>
            </a:r>
          </a:p>
          <a:p>
            <a:pPr marL="0" indent="0">
              <a:buNone/>
            </a:pPr>
            <a:r>
              <a:rPr lang="es-AR" sz="1400" dirty="0" smtClean="0"/>
              <a:t> </a:t>
            </a:r>
            <a:endParaRPr lang="es-AR" sz="1400" dirty="0"/>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2683282" y="2564904"/>
            <a:ext cx="4697030"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813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600" dirty="0">
                <a:solidFill>
                  <a:schemeClr val="accent1"/>
                </a:solidFill>
                <a:effectLst/>
              </a:rPr>
              <a:t>MERCHANDISING SENSORIAL</a:t>
            </a:r>
            <a:endParaRPr lang="es-AR" sz="3600" dirty="0">
              <a:solidFill>
                <a:schemeClr val="accent1"/>
              </a:solidFill>
            </a:endParaRPr>
          </a:p>
        </p:txBody>
      </p:sp>
      <p:sp>
        <p:nvSpPr>
          <p:cNvPr id="3" name="2 Marcador de contenido"/>
          <p:cNvSpPr>
            <a:spLocks noGrp="1"/>
          </p:cNvSpPr>
          <p:nvPr>
            <p:ph idx="1"/>
          </p:nvPr>
        </p:nvSpPr>
        <p:spPr>
          <a:xfrm>
            <a:off x="1219200" y="1484784"/>
            <a:ext cx="7467600" cy="3773016"/>
          </a:xfrm>
        </p:spPr>
        <p:txBody>
          <a:bodyPr/>
          <a:lstStyle/>
          <a:p>
            <a:r>
              <a:rPr lang="es-AR" b="1" dirty="0"/>
              <a:t>el ambiente </a:t>
            </a:r>
            <a:r>
              <a:rPr lang="es-AR" b="1" dirty="0" smtClean="0"/>
              <a:t>sonoro</a:t>
            </a:r>
          </a:p>
          <a:p>
            <a:r>
              <a:rPr lang="es-AR" b="1" dirty="0"/>
              <a:t>los colores  </a:t>
            </a:r>
            <a:endParaRPr lang="es-AR" dirty="0"/>
          </a:p>
          <a:p>
            <a:r>
              <a:rPr lang="es-AR" b="1" dirty="0"/>
              <a:t>los olores</a:t>
            </a:r>
            <a:r>
              <a:rPr lang="es-AR" dirty="0"/>
              <a:t>   </a:t>
            </a:r>
          </a:p>
          <a:p>
            <a:r>
              <a:rPr lang="es-AR" b="1" dirty="0" smtClean="0"/>
              <a:t>La iluminación    </a:t>
            </a:r>
            <a:endParaRPr lang="es-AR" dirty="0"/>
          </a:p>
          <a:p>
            <a:endParaRPr lang="es-AR" dirty="0"/>
          </a:p>
        </p:txBody>
      </p:sp>
    </p:spTree>
    <p:extLst>
      <p:ext uri="{BB962C8B-B14F-4D97-AF65-F5344CB8AC3E}">
        <p14:creationId xmlns:p14="http://schemas.microsoft.com/office/powerpoint/2010/main" val="231971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24128" y="404664"/>
            <a:ext cx="3008313" cy="1162050"/>
          </a:xfrm>
        </p:spPr>
        <p:txBody>
          <a:bodyPr/>
          <a:lstStyle/>
          <a:p>
            <a:r>
              <a:rPr lang="es-AR" dirty="0"/>
              <a:t>Funciones del </a:t>
            </a:r>
            <a:r>
              <a:rPr lang="es-AR" dirty="0" err="1"/>
              <a:t>merchandising</a:t>
            </a:r>
            <a:r>
              <a:rPr lang="es-AR" dirty="0"/>
              <a:t> </a:t>
            </a:r>
            <a:br>
              <a:rPr lang="es-AR" dirty="0"/>
            </a:br>
            <a:endParaRPr lang="es-AR" dirty="0"/>
          </a:p>
        </p:txBody>
      </p:sp>
      <p:sp>
        <p:nvSpPr>
          <p:cNvPr id="3" name="2 Marcador de texto"/>
          <p:cNvSpPr>
            <a:spLocks noGrp="1"/>
          </p:cNvSpPr>
          <p:nvPr>
            <p:ph type="body" sz="half" idx="2"/>
          </p:nvPr>
        </p:nvSpPr>
        <p:spPr/>
        <p:txBody>
          <a:bodyPr>
            <a:normAutofit/>
          </a:bodyPr>
          <a:lstStyle/>
          <a:p>
            <a:r>
              <a:rPr lang="es-AR" sz="2400" b="1" dirty="0"/>
              <a:t>Para los fabricantes</a:t>
            </a:r>
            <a:endParaRPr lang="es-AR" sz="2400" dirty="0"/>
          </a:p>
        </p:txBody>
      </p:sp>
      <p:pic>
        <p:nvPicPr>
          <p:cNvPr id="5" name="0 Imagen"/>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1109354" y="1842877"/>
            <a:ext cx="4410691" cy="3019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659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Funciones del </a:t>
            </a:r>
            <a:r>
              <a:rPr lang="es-AR" dirty="0" err="1"/>
              <a:t>merchandising</a:t>
            </a:r>
            <a:r>
              <a:rPr lang="es-AR" dirty="0"/>
              <a:t> </a:t>
            </a:r>
            <a:br>
              <a:rPr lang="es-AR" dirty="0"/>
            </a:br>
            <a:endParaRPr lang="es-AR" dirty="0"/>
          </a:p>
        </p:txBody>
      </p:sp>
      <p:sp>
        <p:nvSpPr>
          <p:cNvPr id="3" name="2 Marcador de texto"/>
          <p:cNvSpPr>
            <a:spLocks noGrp="1"/>
          </p:cNvSpPr>
          <p:nvPr>
            <p:ph type="body" sz="half" idx="2"/>
          </p:nvPr>
        </p:nvSpPr>
        <p:spPr/>
        <p:txBody>
          <a:bodyPr>
            <a:normAutofit/>
          </a:bodyPr>
          <a:lstStyle/>
          <a:p>
            <a:r>
              <a:rPr lang="es-AR" sz="2400" b="1" dirty="0"/>
              <a:t>Para los distribuidores o detallistas</a:t>
            </a:r>
            <a:endParaRPr lang="es-AR" sz="2400" dirty="0"/>
          </a:p>
        </p:txBody>
      </p:sp>
      <p:pic>
        <p:nvPicPr>
          <p:cNvPr id="5" name="0 Imagen"/>
          <p:cNvPicPr>
            <a:picLocks noGrp="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5565" y="1733324"/>
            <a:ext cx="4258269" cy="3238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0443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dirty="0">
                <a:solidFill>
                  <a:schemeClr val="accent1"/>
                </a:solidFill>
                <a:effectLst/>
              </a:rPr>
              <a:t>Tipos de </a:t>
            </a:r>
            <a:r>
              <a:rPr lang="es-AR" sz="3200" dirty="0" err="1">
                <a:solidFill>
                  <a:schemeClr val="accent1"/>
                </a:solidFill>
                <a:effectLst/>
              </a:rPr>
              <a:t>merchandising</a:t>
            </a:r>
            <a:r>
              <a:rPr lang="es-AR" sz="3200" dirty="0">
                <a:solidFill>
                  <a:schemeClr val="accent1"/>
                </a:solidFill>
                <a:effectLst/>
              </a:rPr>
              <a:t> </a:t>
            </a:r>
            <a:r>
              <a:rPr lang="es-AR" sz="1600" dirty="0">
                <a:effectLst/>
              </a:rPr>
              <a:t/>
            </a:r>
            <a:br>
              <a:rPr lang="es-AR" sz="1600" dirty="0">
                <a:effectLst/>
              </a:rPr>
            </a:br>
            <a:endParaRPr lang="es-AR" sz="1600" dirty="0"/>
          </a:p>
        </p:txBody>
      </p:sp>
      <p:sp>
        <p:nvSpPr>
          <p:cNvPr id="3" name="2 Marcador de contenido"/>
          <p:cNvSpPr>
            <a:spLocks noGrp="1"/>
          </p:cNvSpPr>
          <p:nvPr>
            <p:ph idx="1"/>
          </p:nvPr>
        </p:nvSpPr>
        <p:spPr/>
        <p:txBody>
          <a:bodyPr/>
          <a:lstStyle/>
          <a:p>
            <a:r>
              <a:rPr lang="es-AR" b="1" dirty="0"/>
              <a:t>El MERCHANDISING DE PRESENTACIÓN </a:t>
            </a:r>
            <a:r>
              <a:rPr lang="es-AR" dirty="0"/>
              <a:t>se puede definir como </a:t>
            </a:r>
            <a:r>
              <a:rPr lang="es-AR" b="1" dirty="0"/>
              <a:t>la manera de presentar los artículos y la tienda de modo que el acto de compra sea lo más fácil para el cliente y lo más rentable posible para el comerciante, tanto respecto al número de unidades vendidas como al margen de beneficio por unidad de producto. </a:t>
            </a:r>
            <a:endParaRPr lang="es-AR" dirty="0"/>
          </a:p>
          <a:p>
            <a:endParaRPr lang="es-AR" dirty="0"/>
          </a:p>
        </p:txBody>
      </p:sp>
    </p:spTree>
    <p:extLst>
      <p:ext uri="{BB962C8B-B14F-4D97-AF65-F5344CB8AC3E}">
        <p14:creationId xmlns:p14="http://schemas.microsoft.com/office/powerpoint/2010/main" val="365490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dirty="0">
                <a:solidFill>
                  <a:schemeClr val="accent1"/>
                </a:solidFill>
                <a:effectLst/>
              </a:rPr>
              <a:t>Tipos de </a:t>
            </a:r>
            <a:r>
              <a:rPr lang="es-AR" sz="3200" dirty="0" err="1">
                <a:solidFill>
                  <a:schemeClr val="accent1"/>
                </a:solidFill>
                <a:effectLst/>
              </a:rPr>
              <a:t>merchandising</a:t>
            </a:r>
            <a:endParaRPr lang="es-AR" sz="3200" dirty="0"/>
          </a:p>
        </p:txBody>
      </p:sp>
      <p:sp>
        <p:nvSpPr>
          <p:cNvPr id="3" name="2 Marcador de contenido"/>
          <p:cNvSpPr>
            <a:spLocks noGrp="1"/>
          </p:cNvSpPr>
          <p:nvPr>
            <p:ph idx="1"/>
          </p:nvPr>
        </p:nvSpPr>
        <p:spPr/>
        <p:txBody>
          <a:bodyPr/>
          <a:lstStyle/>
          <a:p>
            <a:r>
              <a:rPr lang="es-AR" b="1" dirty="0"/>
              <a:t>El MERCHANDISING DE GESTIÓN</a:t>
            </a:r>
            <a:r>
              <a:rPr lang="es-AR" dirty="0"/>
              <a:t> consiste en </a:t>
            </a:r>
            <a:r>
              <a:rPr lang="es-AR" b="1" dirty="0"/>
              <a:t>gestionar el espacio para obtener el máximo rendimiento posible del lineal </a:t>
            </a:r>
            <a:r>
              <a:rPr lang="es-AR" dirty="0"/>
              <a:t>(que es el espacio destinado por el establecimiento a la exposición y venta de los productos). </a:t>
            </a:r>
          </a:p>
          <a:p>
            <a:endParaRPr lang="es-AR" dirty="0"/>
          </a:p>
        </p:txBody>
      </p:sp>
    </p:spTree>
    <p:extLst>
      <p:ext uri="{BB962C8B-B14F-4D97-AF65-F5344CB8AC3E}">
        <p14:creationId xmlns:p14="http://schemas.microsoft.com/office/powerpoint/2010/main" val="8880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dirty="0">
                <a:solidFill>
                  <a:schemeClr val="accent1"/>
                </a:solidFill>
                <a:effectLst/>
              </a:rPr>
              <a:t>Tipos de </a:t>
            </a:r>
            <a:r>
              <a:rPr lang="es-AR" sz="3200" dirty="0" err="1">
                <a:solidFill>
                  <a:schemeClr val="accent1"/>
                </a:solidFill>
                <a:effectLst/>
              </a:rPr>
              <a:t>merchandising</a:t>
            </a:r>
            <a:endParaRPr lang="es-AR" sz="3200" dirty="0"/>
          </a:p>
        </p:txBody>
      </p:sp>
      <p:sp>
        <p:nvSpPr>
          <p:cNvPr id="3" name="2 Marcador de contenido"/>
          <p:cNvSpPr>
            <a:spLocks noGrp="1"/>
          </p:cNvSpPr>
          <p:nvPr>
            <p:ph idx="1"/>
          </p:nvPr>
        </p:nvSpPr>
        <p:spPr/>
        <p:txBody>
          <a:bodyPr/>
          <a:lstStyle/>
          <a:p>
            <a:r>
              <a:rPr lang="es-AR" b="1" dirty="0"/>
              <a:t>El MERCHANDISING DE SEDUCCIÓN</a:t>
            </a:r>
            <a:r>
              <a:rPr lang="es-AR" dirty="0"/>
              <a:t> consiste en la denominada «tienda espectáculo», y </a:t>
            </a:r>
            <a:r>
              <a:rPr lang="es-AR" b="1" dirty="0"/>
              <a:t>pasa por la concepción del mobiliario específico, la decoración, la información, etc., con el objetivo de dar un aspecto seductor al lineal y a la tienda, para promover la imagen del propio distribuidor.  </a:t>
            </a:r>
            <a:endParaRPr lang="es-AR" dirty="0"/>
          </a:p>
          <a:p>
            <a:endParaRPr lang="es-AR" dirty="0"/>
          </a:p>
        </p:txBody>
      </p:sp>
    </p:spTree>
    <p:extLst>
      <p:ext uri="{BB962C8B-B14F-4D97-AF65-F5344CB8AC3E}">
        <p14:creationId xmlns:p14="http://schemas.microsoft.com/office/powerpoint/2010/main" val="398360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dirty="0">
                <a:solidFill>
                  <a:schemeClr val="accent1"/>
                </a:solidFill>
                <a:effectLst/>
              </a:rPr>
              <a:t>Objetivos del </a:t>
            </a:r>
            <a:r>
              <a:rPr lang="es-AR" sz="3200" dirty="0" err="1">
                <a:solidFill>
                  <a:schemeClr val="accent1"/>
                </a:solidFill>
                <a:effectLst/>
              </a:rPr>
              <a:t>merchandising</a:t>
            </a:r>
            <a:r>
              <a:rPr lang="es-AR" sz="3200" dirty="0">
                <a:solidFill>
                  <a:schemeClr val="accent1"/>
                </a:solidFill>
                <a:effectLst/>
              </a:rPr>
              <a:t> </a:t>
            </a:r>
            <a:r>
              <a:rPr lang="es-AR" sz="3200" dirty="0">
                <a:effectLst/>
              </a:rPr>
              <a:t/>
            </a:r>
            <a:br>
              <a:rPr lang="es-AR" sz="3200" dirty="0">
                <a:effectLst/>
              </a:rPr>
            </a:br>
            <a:endParaRPr lang="es-AR" sz="3200" dirty="0"/>
          </a:p>
        </p:txBody>
      </p:sp>
      <p:sp>
        <p:nvSpPr>
          <p:cNvPr id="3" name="2 Marcador de contenido"/>
          <p:cNvSpPr>
            <a:spLocks noGrp="1"/>
          </p:cNvSpPr>
          <p:nvPr>
            <p:ph idx="1"/>
          </p:nvPr>
        </p:nvSpPr>
        <p:spPr/>
        <p:txBody>
          <a:bodyPr>
            <a:normAutofit lnSpcReduction="10000"/>
          </a:bodyPr>
          <a:lstStyle/>
          <a:p>
            <a:r>
              <a:rPr lang="es-AR" sz="2600" dirty="0"/>
              <a:t>1.  </a:t>
            </a:r>
            <a:r>
              <a:rPr lang="es-AR" sz="2600" b="1" dirty="0"/>
              <a:t>Qué vender</a:t>
            </a:r>
            <a:r>
              <a:rPr lang="es-AR" sz="2600" dirty="0"/>
              <a:t> para satisfacer las necesidades y deseos de la clientela clave.  </a:t>
            </a:r>
          </a:p>
          <a:p>
            <a:r>
              <a:rPr lang="es-AR" sz="2600" dirty="0"/>
              <a:t>2.  </a:t>
            </a:r>
            <a:r>
              <a:rPr lang="es-AR" sz="2600" b="1" dirty="0"/>
              <a:t>Dónde  y  cómo  organizar  los  elementos  de  la  arquitectura  exterior</a:t>
            </a:r>
            <a:r>
              <a:rPr lang="es-AR" sz="2600" dirty="0"/>
              <a:t>  con  el  fin  de transmitir una imagen de lo que es y lo que vende la tienda.   </a:t>
            </a:r>
          </a:p>
          <a:p>
            <a:r>
              <a:rPr lang="es-AR" sz="2600" dirty="0"/>
              <a:t>3.  </a:t>
            </a:r>
            <a:r>
              <a:rPr lang="es-AR" sz="2600" b="1" dirty="0"/>
              <a:t>Dónde  y  cómo  organizar  los  elementos  de  la  arquitectura  interior  </a:t>
            </a:r>
            <a:r>
              <a:rPr lang="es-AR" sz="2600" dirty="0"/>
              <a:t>para  generar  un flujo dirigido de clientes por la superficie comercial.  </a:t>
            </a:r>
          </a:p>
          <a:p>
            <a:r>
              <a:rPr lang="es-AR" sz="2600" dirty="0"/>
              <a:t>4.  </a:t>
            </a:r>
            <a:r>
              <a:rPr lang="es-AR" sz="2600" b="1" dirty="0"/>
              <a:t>Dónde y cómo presentar </a:t>
            </a:r>
            <a:r>
              <a:rPr lang="es-AR" sz="2600" dirty="0"/>
              <a:t>las mercancías sobre el lineal desarrollado para provocar ventas por impulso.</a:t>
            </a:r>
          </a:p>
          <a:p>
            <a:endParaRPr lang="es-AR" dirty="0"/>
          </a:p>
        </p:txBody>
      </p:sp>
    </p:spTree>
    <p:extLst>
      <p:ext uri="{BB962C8B-B14F-4D97-AF65-F5344CB8AC3E}">
        <p14:creationId xmlns:p14="http://schemas.microsoft.com/office/powerpoint/2010/main" val="291811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31640" y="836712"/>
            <a:ext cx="7128792" cy="43204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6363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200" dirty="0">
                <a:effectLst/>
              </a:rPr>
              <a:t>GESTIÓN ESTRATÉGICA DEL LINEAL</a:t>
            </a:r>
            <a:endParaRPr lang="es-AR" sz="3200" dirty="0"/>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3731491595"/>
              </p:ext>
            </p:extLst>
          </p:nvPr>
        </p:nvGraphicFramePr>
        <p:xfrm>
          <a:off x="827584" y="748951"/>
          <a:ext cx="3600399" cy="4336233"/>
        </p:xfrm>
        <a:graphic>
          <a:graphicData uri="http://schemas.openxmlformats.org/drawingml/2006/table">
            <a:tbl>
              <a:tblPr firstRow="1" firstCol="1" bandRow="1">
                <a:tableStyleId>{5C22544A-7EE6-4342-B048-85BDC9FD1C3A}</a:tableStyleId>
              </a:tblPr>
              <a:tblGrid>
                <a:gridCol w="3600399"/>
              </a:tblGrid>
              <a:tr h="4336233">
                <a:tc>
                  <a:txBody>
                    <a:bodyPr/>
                    <a:lstStyle/>
                    <a:p>
                      <a:pPr algn="just">
                        <a:lnSpc>
                          <a:spcPct val="115000"/>
                        </a:lnSpc>
                        <a:spcAft>
                          <a:spcPts val="0"/>
                        </a:spcAft>
                      </a:pPr>
                      <a:r>
                        <a:rPr lang="es-AR" sz="900" dirty="0">
                          <a:effectLst/>
                        </a:rPr>
                        <a:t> </a:t>
                      </a:r>
                      <a:endParaRPr lang="es-AR" sz="1100" dirty="0">
                        <a:effectLst/>
                      </a:endParaRPr>
                    </a:p>
                    <a:p>
                      <a:pPr algn="just">
                        <a:lnSpc>
                          <a:spcPct val="115000"/>
                        </a:lnSpc>
                        <a:spcAft>
                          <a:spcPts val="0"/>
                        </a:spcAft>
                      </a:pPr>
                      <a:r>
                        <a:rPr lang="es-AR" sz="900" dirty="0">
                          <a:effectLst/>
                        </a:rPr>
                        <a:t> </a:t>
                      </a:r>
                      <a:endParaRPr lang="es-AR" sz="1100" dirty="0">
                        <a:effectLst/>
                      </a:endParaRPr>
                    </a:p>
                    <a:p>
                      <a:pPr algn="just">
                        <a:lnSpc>
                          <a:spcPct val="115000"/>
                        </a:lnSpc>
                        <a:spcAft>
                          <a:spcPts val="0"/>
                        </a:spcAft>
                      </a:pPr>
                      <a:r>
                        <a:rPr lang="es-AR" sz="900" dirty="0">
                          <a:effectLst/>
                        </a:rPr>
                        <a:t>«</a:t>
                      </a:r>
                      <a:r>
                        <a:rPr lang="es-AR" sz="1200" dirty="0">
                          <a:effectLst/>
                        </a:rPr>
                        <a:t>El lineal se puede definir como todo el espacio destinado en un punto de venta a la exposición de productos.» (H. Salen). Dicho espacio lo componen las distintas estanterías de los muebles, las góndolas, los soportes y los accesorios que se utilizan para colgar las perchas, las vitrinas de productos refrigerados, las cámaras de productos congelados, las paletas preparadas para la exposición del producto, etc. Desde un punto de vista técnico, el lineal es la longitud de exposición horizontal de los muebles y demás elementos accesorios de presentación de productos. </a:t>
                      </a:r>
                    </a:p>
                    <a:p>
                      <a:pPr algn="just">
                        <a:lnSpc>
                          <a:spcPct val="115000"/>
                        </a:lnSpc>
                        <a:spcAft>
                          <a:spcPts val="0"/>
                        </a:spcAft>
                      </a:pPr>
                      <a:r>
                        <a:rPr lang="es-AR" sz="1200" dirty="0">
                          <a:effectLst/>
                        </a:rPr>
                        <a:t> </a:t>
                      </a:r>
                    </a:p>
                    <a:p>
                      <a:pPr algn="just">
                        <a:lnSpc>
                          <a:spcPct val="115000"/>
                        </a:lnSpc>
                        <a:spcAft>
                          <a:spcPts val="0"/>
                        </a:spcAft>
                      </a:pPr>
                      <a:r>
                        <a:rPr lang="es-AR" sz="1200" dirty="0">
                          <a:effectLst/>
                        </a:rPr>
                        <a:t>El lineal al suelo  es la suma de la longitud de todos los muebles destinados a exponer mercancía. </a:t>
                      </a:r>
                    </a:p>
                    <a:p>
                      <a:pPr algn="just">
                        <a:lnSpc>
                          <a:spcPct val="115000"/>
                        </a:lnSpc>
                        <a:spcAft>
                          <a:spcPts val="0"/>
                        </a:spcAft>
                      </a:pPr>
                      <a:r>
                        <a:rPr lang="es-AR" sz="1200" dirty="0">
                          <a:effectLst/>
                        </a:rPr>
                        <a:t> </a:t>
                      </a:r>
                    </a:p>
                    <a:p>
                      <a:pPr algn="just">
                        <a:lnSpc>
                          <a:spcPct val="115000"/>
                        </a:lnSpc>
                        <a:spcAft>
                          <a:spcPts val="0"/>
                        </a:spcAft>
                      </a:pPr>
                      <a:r>
                        <a:rPr lang="es-AR" sz="1200" dirty="0">
                          <a:effectLst/>
                        </a:rPr>
                        <a:t>El lineal desarrollado es el producto del lineal al suelo por el número de estantes que tenga cada mueble de exposición</a:t>
                      </a:r>
                      <a:endParaRPr lang="es-AR" sz="1200" dirty="0">
                        <a:effectLst/>
                        <a:latin typeface="Calibri"/>
                        <a:ea typeface="Calibri"/>
                        <a:cs typeface="Times New Roman"/>
                      </a:endParaRPr>
                    </a:p>
                  </a:txBody>
                  <a:tcPr marL="65809" marR="65809" marT="0" marB="0"/>
                </a:tc>
              </a:tr>
            </a:tbl>
          </a:graphicData>
        </a:graphic>
      </p:graphicFrame>
      <p:pic>
        <p:nvPicPr>
          <p:cNvPr id="6" name="0 Imagen"/>
          <p:cNvPicPr>
            <a:picLocks noGrp="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4008" y="1412776"/>
            <a:ext cx="4116834" cy="3096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11562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rmal">
  <a:themeElements>
    <a:clrScheme name="t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36</TotalTime>
  <Words>655</Words>
  <Application>Microsoft Office PowerPoint</Application>
  <PresentationFormat>Presentación en pantalla (4:3)</PresentationFormat>
  <Paragraphs>63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termal</vt:lpstr>
      <vt:lpstr>“El merchandising es una parte del marketing que engloba las técnicas comerciales  y que  permite  presentar  en  las mejores  condiciones materiales  y psicológicas el producto o el servicio que se quiere vender al comprador eventual. El merchandising tiende a sustituir una presentación pasiva del producto o servicio por una presentación activa apelando a todo lo que puede hacerle más atractivo: condicionamiento, fraccionamiento, embalaje, exposición, colocación, etc.”.    </vt:lpstr>
      <vt:lpstr>Funciones del merchandising  </vt:lpstr>
      <vt:lpstr>Funciones del merchandising  </vt:lpstr>
      <vt:lpstr>Tipos de merchandising  </vt:lpstr>
      <vt:lpstr>Tipos de merchandising</vt:lpstr>
      <vt:lpstr>Tipos de merchandising</vt:lpstr>
      <vt:lpstr>Objetivos del merchandising  </vt:lpstr>
      <vt:lpstr>Presentación de PowerPoint</vt:lpstr>
      <vt:lpstr>GESTIÓN ESTRATÉGICA DEL LINEAL</vt:lpstr>
      <vt:lpstr>EN FUNCIÓN DE LOS NIVELES Y ZONAS DE PRESENTACIÓN  DE LOS PRODUCTOS </vt:lpstr>
      <vt:lpstr>TIPOS Y FORMAS DE IMPLANTACIÓN DE PRODUCTOS  </vt:lpstr>
      <vt:lpstr>Presentación de PowerPoint</vt:lpstr>
      <vt:lpstr>TIPOS Y FORMAS DE IMPLANTACIÓN DE PRODUCTOS  </vt:lpstr>
      <vt:lpstr>Presentación de PowerPoint</vt:lpstr>
      <vt:lpstr>TIPOS Y FORMAS DE IMPLANTACIÓN DE PRODUCTOS</vt:lpstr>
      <vt:lpstr>MERCHANDISING SENSORIAL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merchandising es una parte del marketing que engloba las técnicas comerciales  y que  permite  presentar  en  las mejores  condiciones materiales  y psicológicas el producto o el servicio que se quiere vender al comprador eventual. El merchandising tiende a sustituir una presentación pasiva del producto o servicio por una presentación activa apelando a todo lo que puede hacerle más atractivo: condicionamiento, fraccionamiento, embalaje, exposición, colocación, etc.”.</dc:title>
  <dc:creator>garbarino</dc:creator>
  <cp:lastModifiedBy>garbarino</cp:lastModifiedBy>
  <cp:revision>4</cp:revision>
  <dcterms:created xsi:type="dcterms:W3CDTF">2020-04-23T18:57:30Z</dcterms:created>
  <dcterms:modified xsi:type="dcterms:W3CDTF">2020-04-23T19:34:18Z</dcterms:modified>
</cp:coreProperties>
</file>