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Logotipo&#10;&#10;Descripción generada automáticamente">
            <a:extLst>
              <a:ext uri="{FF2B5EF4-FFF2-40B4-BE49-F238E27FC236}">
                <a16:creationId xmlns="" xmlns:a16="http://schemas.microsoft.com/office/drawing/2014/main" id="{33FFAA75-40AC-487B-BC3F-DDED6CC6E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1" y="340912"/>
            <a:ext cx="7331719" cy="2903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85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CB90F59-78FE-43C2-946D-1606B1699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JUSTIFICACION DE AUSENCIAS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5C0DEC6-6B48-4C23-8D60-8A699D8D7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41548"/>
            <a:ext cx="11029615" cy="3517251"/>
          </a:xfrm>
        </p:spPr>
        <p:txBody>
          <a:bodyPr>
            <a:normAutofit/>
          </a:bodyPr>
          <a:lstStyle/>
          <a:p>
            <a:r>
              <a:rPr lang="es-ES_tradnl" sz="20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Los alumnos que incurrieren en inasistencia por enfermedad, o trabajo, deberán presentar, el día que se reintegren, el certificado </a:t>
            </a:r>
            <a:r>
              <a:rPr lang="es-ES_tradnl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médico debidamente estampillado, o certificado de trabajo con sello de la empresa y persona responsable. Cada alumno deberá llevar su propio control de inasistencia.</a:t>
            </a:r>
          </a:p>
          <a:p>
            <a:pPr marL="0" indent="0">
              <a:buNone/>
            </a:pPr>
            <a:r>
              <a:rPr lang="es-AR" sz="2000" dirty="0"/>
              <a:t>     Por cualquier consulta   dirigirse al sig. Mail :    secretaria@iessantafe.edu.ar</a:t>
            </a:r>
          </a:p>
        </p:txBody>
      </p:sp>
    </p:spTree>
    <p:extLst>
      <p:ext uri="{BB962C8B-B14F-4D97-AF65-F5344CB8AC3E}">
        <p14:creationId xmlns:p14="http://schemas.microsoft.com/office/powerpoint/2010/main" val="2280706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7">
            <a:extLst>
              <a:ext uri="{FF2B5EF4-FFF2-40B4-BE49-F238E27FC236}">
                <a16:creationId xmlns="" xmlns:a16="http://schemas.microsoft.com/office/drawing/2014/main" id="{F92989FB-1024-49B7-BDF1-B3CE27D4862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solidFill>
            <a:srgbClr val="FFF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9">
            <a:extLst>
              <a:ext uri="{FF2B5EF4-FFF2-40B4-BE49-F238E27FC236}">
                <a16:creationId xmlns="" xmlns:a16="http://schemas.microsoft.com/office/drawing/2014/main" id="{DFEE959E-BF10-4204-9556-D1707088D4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1">
            <a:extLst>
              <a:ext uri="{FF2B5EF4-FFF2-40B4-BE49-F238E27FC236}">
                <a16:creationId xmlns="" xmlns:a16="http://schemas.microsoft.com/office/drawing/2014/main" id="{DDD17B6A-CB37-4005-9681-A20AFCDC782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13">
            <a:extLst>
              <a:ext uri="{FF2B5EF4-FFF2-40B4-BE49-F238E27FC236}">
                <a16:creationId xmlns="" xmlns:a16="http://schemas.microsoft.com/office/drawing/2014/main" id="{3B7BBDE9-DAED-40B0-A640-503C918D1CE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7BC7EA7B-802E-41F4-8926-C4475287AA3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246851" y="723898"/>
            <a:ext cx="7498616" cy="567690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E10F0F4-D1AC-4298-B6A2-B8604E2DF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6368" y="1005840"/>
            <a:ext cx="6599582" cy="5479801"/>
          </a:xfrm>
        </p:spPr>
        <p:txBody>
          <a:bodyPr>
            <a:normAutofit/>
          </a:bodyPr>
          <a:lstStyle/>
          <a:p>
            <a:r>
              <a:rPr lang="es-ES" sz="5400" dirty="0">
                <a:solidFill>
                  <a:srgbClr val="FFFFFF"/>
                </a:solidFill>
              </a:rPr>
              <a:t>BIENVENIDOS AL CICLO LECTIVO </a:t>
            </a:r>
            <a:r>
              <a:rPr lang="es-ES" sz="5400" dirty="0" smtClean="0">
                <a:solidFill>
                  <a:srgbClr val="FFFFFF"/>
                </a:solidFill>
              </a:rPr>
              <a:t>2024</a:t>
            </a:r>
            <a:endParaRPr lang="es-ES" sz="5400" dirty="0">
              <a:solidFill>
                <a:srgbClr val="FFFFFF"/>
              </a:solidFill>
            </a:endParaRPr>
          </a:p>
          <a:p>
            <a:r>
              <a:rPr lang="es-ES" sz="5400" dirty="0">
                <a:solidFill>
                  <a:srgbClr val="FFFFFF"/>
                </a:solidFill>
              </a:rPr>
              <a:t>MUCHAS GRACIAS POR SU ATENCION</a:t>
            </a:r>
          </a:p>
          <a:p>
            <a:endParaRPr lang="es-ES" sz="20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s-AR" sz="2000" dirty="0">
              <a:solidFill>
                <a:srgbClr val="FFFFFF"/>
              </a:solidFill>
            </a:endParaRPr>
          </a:p>
        </p:txBody>
      </p:sp>
      <p:pic>
        <p:nvPicPr>
          <p:cNvPr id="1028" name="Picture 4" descr="El arte de tomar apuntes – Filadd Blog">
            <a:extLst>
              <a:ext uri="{FF2B5EF4-FFF2-40B4-BE49-F238E27FC236}">
                <a16:creationId xmlns="" xmlns:a16="http://schemas.microsoft.com/office/drawing/2014/main" id="{2236A96B-4120-45CC-9D9D-0903E0992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90" y="734203"/>
            <a:ext cx="3980840" cy="5666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42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B884F1-2FAD-494C-B812-DF65C044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Formato estructuras curriculares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79B7116-A9E8-4229-8482-11EFFC463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50000"/>
              </a:lnSpc>
              <a:buNone/>
              <a:tabLst>
                <a:tab pos="466090" algn="l"/>
              </a:tabLst>
            </a:pP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- Seminarios: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podrán ser cursados solamente con categoría de alumnos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regulares,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ya sea con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cursado presencial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</a:t>
            </a:r>
            <a:r>
              <a:rPr lang="es-ES_tradnl" sz="1800" i="1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semi-presencial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categoría alumno regular con cursado Presencial o Semi- presencial. 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46609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Aprobación: presentación de una monografía (examen escrito) y su defensa oral en examen final.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ES_tradnl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 aprueba con </a:t>
            </a:r>
            <a:r>
              <a:rPr lang="es-ES_tradnl" sz="1800" spc="-5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6 (seis) </a:t>
            </a:r>
            <a:r>
              <a:rPr lang="es-ES_tradnl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más, la regularidad se mantiene durante un año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0960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B884F1-2FAD-494C-B812-DF65C044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Formato estructuras curriculares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79B7116-A9E8-4229-8482-11EFFC463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334320"/>
            <a:ext cx="11029615" cy="407502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_trad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 - Talleres: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sólo podrán ser cursados con categoría de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regulares con cursado presencial.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Los talleres tendrán promoción directa.</a:t>
            </a: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Categoría alumno regular con cursado Presencial.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47117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Promoción Directa.(Promedio  seis o más y 75 % asistencias) 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471170" algn="l"/>
              </a:tabLst>
            </a:pP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Requisitos: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100% Trabajos Prácticos (dos como mínimo por cada cuatrimestre). Se aprueban con </a:t>
            </a:r>
            <a:r>
              <a:rPr lang="es-ES_tradnl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6 (seis) o más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471170" algn="l"/>
              </a:tabLst>
            </a:pP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Los alumnos que no alcancen la promoción directa pueden rendir exámenes finales en los 2 turnos siguientes a la finalización del cursado y en todos los llamados de esos turnos.</a:t>
            </a:r>
            <a:endParaRPr lang="es-ES_tradnl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  <a:tabLst>
                <a:tab pos="47117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Transcurrido ese período (los dos turnos) sin aprobar,  deberán recursar el Taller.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buNone/>
              <a:tabLst>
                <a:tab pos="471170" algn="l"/>
              </a:tabLst>
            </a:pP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66090" algn="l"/>
              </a:tabLs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1382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8B884F1-2FAD-494C-B812-DF65C044B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Formato estructuras curriculares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79B7116-A9E8-4229-8482-11EFFC463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334320"/>
            <a:ext cx="11029615" cy="4075025"/>
          </a:xfrm>
        </p:spPr>
        <p:txBody>
          <a:bodyPr>
            <a:normAutofit/>
          </a:bodyPr>
          <a:lstStyle/>
          <a:p>
            <a:pPr marL="4445" marR="91440" algn="just">
              <a:lnSpc>
                <a:spcPct val="150000"/>
              </a:lnSpc>
              <a:spcAft>
                <a:spcPts val="0"/>
              </a:spcAft>
              <a:tabLst>
                <a:tab pos="141605" algn="l"/>
              </a:tabLst>
            </a:pPr>
            <a:r>
              <a:rPr lang="es-ES_trad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s-ES" sz="1800" b="1" spc="-3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 - </a:t>
            </a: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ASIGNATURAS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Pueden clasificarse en Asignaturas Comunes o Asignaturas con Promoción Directa.(Para promocionar los alumnos deberán tener aprobados los parciales y trabajos prácticos en primera instancia con promedio </a:t>
            </a:r>
            <a:r>
              <a:rPr lang="es-ES_tradnl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8 o mas y asistencia del 75%) </a:t>
            </a:r>
          </a:p>
          <a:p>
            <a:pPr marL="0" marR="9144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141605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</a:t>
            </a:r>
            <a:r>
              <a:rPr lang="es-ES_tradnl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regularidad de las mismas se mantendrá por 3 años consecutivos, tanto para alumnos regulares como para los libres.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91440" indent="0" algn="just">
              <a:lnSpc>
                <a:spcPct val="150000"/>
              </a:lnSpc>
              <a:spcAft>
                <a:spcPts val="0"/>
              </a:spcAft>
              <a:buNone/>
              <a:tabLst>
                <a:tab pos="141605" algn="l"/>
              </a:tabLst>
            </a:pPr>
            <a:endParaRPr lang="es-ES_tradnl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ct val="150000"/>
              </a:lnSpc>
              <a:buNone/>
              <a:tabLst>
                <a:tab pos="466090" algn="l"/>
              </a:tabLst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2102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0DB7952-3A14-4D69-B239-370F4B0B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67972"/>
            <a:ext cx="11029616" cy="1512523"/>
          </a:xfrm>
        </p:spPr>
        <p:txBody>
          <a:bodyPr>
            <a:normAutofit/>
          </a:bodyPr>
          <a:lstStyle/>
          <a:p>
            <a:r>
              <a:rPr lang="es-ES" dirty="0"/>
              <a:t>MATERIAS</a:t>
            </a:r>
            <a:br>
              <a:rPr lang="es-ES" dirty="0"/>
            </a:b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7BD0FD8D-D726-4D78-8A60-A0BC38D62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cursar las </a:t>
            </a:r>
            <a:r>
              <a:rPr lang="es-ES_tradnl" sz="18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materias</a:t>
            </a:r>
            <a:r>
              <a:rPr lang="es-ES_tradnl" sz="18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las Carreras de Tecnicaturas Superiores los Institutos Superiores admitirán tres categorías de alumnos:</a:t>
            </a:r>
          </a:p>
          <a:p>
            <a:pPr marL="0" indent="0">
              <a:buNone/>
            </a:pPr>
            <a:endParaRPr lang="es-ES_tradn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ES_tradnl" b="1" dirty="0">
                <a:latin typeface="Arial" panose="020B0604020202020204" pitchFamily="34" charset="0"/>
              </a:rPr>
              <a:t>Libres</a:t>
            </a:r>
          </a:p>
          <a:p>
            <a:r>
              <a:rPr lang="es-ES_tradnl" b="1" dirty="0">
                <a:latin typeface="Arial" panose="020B0604020202020204" pitchFamily="34" charset="0"/>
              </a:rPr>
              <a:t>Regulares con cursado presencial</a:t>
            </a:r>
          </a:p>
          <a:p>
            <a:r>
              <a:rPr lang="es-ES_tradnl" b="1" dirty="0">
                <a:latin typeface="Arial" panose="020B0604020202020204" pitchFamily="34" charset="0"/>
              </a:rPr>
              <a:t>Regulares con cursado semipresencial</a:t>
            </a:r>
            <a:endParaRPr lang="es-AR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3947D3C-4F0F-4392-B1AC-D61305E8B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Categorías de cursado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1792D62F-CD02-445E-B3B6-7D69907C9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246187" cy="4348491"/>
          </a:xfrm>
        </p:spPr>
        <p:txBody>
          <a:bodyPr/>
          <a:lstStyle/>
          <a:p>
            <a:r>
              <a:rPr lang="es-ES_tradnl" sz="1800" b="1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LIBRE: </a:t>
            </a:r>
            <a:r>
              <a:rPr lang="es-ES_tradnl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realiza los aprendizajes correspondientes al desarrollo de una materia </a:t>
            </a:r>
            <a:r>
              <a:rPr lang="es-ES_tradnl" sz="1800" u="sng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sin asistencia a clase</a:t>
            </a:r>
            <a:r>
              <a:rPr lang="es-ES_tradnl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No realiza trabajos prácticos ni exámenes parciales. La aprobación de la materia correspondiente será por exámenes ante tribunal.</a:t>
            </a:r>
          </a:p>
          <a:p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REGULAR CON CURSADO PRESENCIAL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regulariza el cursado de las materias mediante el cumplimiento del 75% de la asistencia a clases y la aprobación de 100% de los Trabajos Prácticos y/o Exámenes Parciales previstos en el proyecto curricular de la cátedra. La aprobación será con examen final ante tribunal.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REGULAR CON CURSADO SEMIPRESENCIAL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regulariza el cursado de las materias mediante el cumplimiento del 40% de la asistencia y la aprobación del 100% de los Trabajos Prácticos y/o Exámenes Parciales previstos en el proyecto curricular de la cátedra. La aprobación será con examen final ante tribunal.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40988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36F4E7D-5D46-4764-9292-F28C6C606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Exámenes finales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AA32EBC8-16FF-4AB3-BBE0-2EF7FA1AB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26" y="2171950"/>
            <a:ext cx="11485547" cy="4476678"/>
          </a:xfrm>
        </p:spPr>
        <p:txBody>
          <a:bodyPr>
            <a:normAutofit lnSpcReduction="10000"/>
          </a:bodyPr>
          <a:lstStyle/>
          <a:p>
            <a:r>
              <a:rPr lang="es-ES_tradnl" sz="1800" spc="-5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Podrán inscribirse para rendir exámenes finales, todos aquellos alumnos que hayan regularizado la o las asignaturas y en caso de 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existir, hayan </a:t>
            </a:r>
            <a:r>
              <a:rPr lang="es-ES_tradnl" sz="1800" dirty="0">
                <a:effectLst/>
                <a:highlight>
                  <a:srgbClr val="FFFF00"/>
                </a:highlight>
                <a:latin typeface="Arial" panose="020B0604020202020204" pitchFamily="34" charset="0"/>
                <a:ea typeface="Times New Roman" panose="02020603050405020304" pitchFamily="18" charset="0"/>
              </a:rPr>
              <a:t>aprobado su correlativa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Es condición indispensable para poder rendir presentar al tribunal examinador el Documento Nacional de Identidad y tener la </a:t>
            </a:r>
            <a:r>
              <a:rPr lang="es-ES_tradnl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documentación obligatoria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requerida al día.</a:t>
            </a:r>
          </a:p>
          <a:p>
            <a:pPr marL="0" indent="0">
              <a:buNone/>
            </a:pPr>
            <a:endParaRPr lang="es-ES_tradnl" sz="1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s-ES_tradnl" dirty="0">
                <a:latin typeface="Arial" panose="020B0604020202020204" pitchFamily="34" charset="0"/>
                <a:ea typeface="Times New Roman" panose="02020603050405020304" pitchFamily="18" charset="0"/>
              </a:rPr>
              <a:t>REQUISITOS PARA LA </a:t>
            </a:r>
            <a:r>
              <a:rPr lang="es-ES_tradnl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INSCRIPCION</a:t>
            </a: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22860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Tener regularizadas las cuotas del mes en curso.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22860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inscripción para rendir exámenes finales se realizará en los periodos publicados mediante el aula virtual.</a:t>
            </a:r>
            <a:endParaRPr lang="es-ES_tradnl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228600" algn="l"/>
              </a:tabLst>
            </a:pP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alumno podrá inscribirse en el 1er y/o 2do. llamado.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445" lvl="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*"/>
              <a:tabLst>
                <a:tab pos="228600" algn="l"/>
              </a:tabLst>
            </a:pP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inscripción a exámenes corre por exclusiva cuenta de los alumnos, ni administración, ni secretaria se harán cargo de los errores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cometidos.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00993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9325FA5-62C1-4237-B485-31787DECD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Documentación obligatoria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69E4611B-2FAF-450B-BE24-C41336162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374374" cy="409211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215"/>
              </a:spcBef>
              <a:spcAft>
                <a:spcPts val="0"/>
              </a:spcAft>
              <a:buNone/>
            </a:pPr>
            <a:r>
              <a:rPr lang="es-E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28270" lvl="0" indent="-342900" algn="just">
              <a:lnSpc>
                <a:spcPct val="150000"/>
              </a:lnSpc>
              <a:spcBef>
                <a:spcPts val="70"/>
              </a:spcBef>
              <a:spcAft>
                <a:spcPts val="0"/>
              </a:spcAft>
              <a:buFont typeface="Times New Roman" panose="02020603050405020304" pitchFamily="18" charset="0"/>
              <a:buAutoNum type="alphaLcParenR"/>
              <a:tabLst>
                <a:tab pos="434340" algn="l"/>
              </a:tabLst>
            </a:pP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fotocopia legalizada en tribunales o escribano público del </a:t>
            </a:r>
            <a:r>
              <a:rPr lang="es-ES_tradnl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título secundario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(hasta tanto tengan el título constancia de certificado de estudios en trámite o materias que se adeudan para completar el secundario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actualizadas cada 4 meses)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2715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AutoNum type="alphaLcParenR"/>
              <a:tabLst>
                <a:tab pos="434340" algn="l"/>
              </a:tabLst>
            </a:pP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fotocopia legalizada en tribunales o escribano público del </a:t>
            </a:r>
            <a:r>
              <a:rPr lang="es-ES_tradnl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DNI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primera y segunda hoja - actualizado. Si se encuentra en trámite puede ser reemplazado por partida de nacimiento legalizada hasta que se obtenga el DNI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2715" lvl="0" indent="-342900" algn="just">
              <a:lnSpc>
                <a:spcPct val="150000"/>
              </a:lnSpc>
              <a:spcBef>
                <a:spcPts val="35"/>
              </a:spcBef>
              <a:spcAft>
                <a:spcPts val="0"/>
              </a:spcAft>
              <a:buFont typeface="Times New Roman" panose="02020603050405020304" pitchFamily="18" charset="0"/>
              <a:buAutoNum type="alphaLcParenR"/>
              <a:tabLst>
                <a:tab pos="434340" algn="l"/>
              </a:tabLst>
            </a:pPr>
            <a:r>
              <a:rPr lang="es-ES_tradnl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Certificado médico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aptitud psicofísica otorgado por organismo oficial - si es privado debe estar estampillado por el Colegio Médicos. 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debe presentar obligatoriamente todos los años.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Bef>
                <a:spcPts val="35"/>
              </a:spcBef>
              <a:spcAft>
                <a:spcPts val="0"/>
              </a:spcAft>
              <a:buFont typeface="Times New Roman" panose="02020603050405020304" pitchFamily="18" charset="0"/>
              <a:buAutoNum type="alphaLcParenR"/>
              <a:tabLst>
                <a:tab pos="434340" algn="l"/>
              </a:tabLst>
            </a:pPr>
            <a:r>
              <a:rPr lang="es-ES_tradnl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Certificado de Buena Conducta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Extendido por la Policía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32715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AutoNum type="alphaLcParenR"/>
              <a:tabLst>
                <a:tab pos="434340" algn="l"/>
              </a:tabLst>
            </a:pP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Los alumnos de Periodismo deberán presentar además </a:t>
            </a:r>
            <a:r>
              <a:rPr lang="es-ES_tradnl" sz="1800" b="1" i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Certificado de Aptitud Fonoaudiológica</a:t>
            </a:r>
            <a:r>
              <a:rPr lang="es-ES_tradnl" sz="18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otorgado únicamente por   organismo oficial.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44951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1B8A3E3-DF7A-4188-A659-24F8DAE9B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SECRETARIA 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45458C75-1226-4D0C-AEB8-8F0AF861D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110" y="2180496"/>
            <a:ext cx="11485548" cy="428867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Certificado de alumno regular y constancias generales:</a:t>
            </a:r>
            <a:r>
              <a:rPr lang="es-ES_tradnl" sz="1800" b="1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demora 24 a 48 horas.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Certificados Analíticos: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Internos: 1 semana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Oficiales:</a:t>
            </a: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Presentar nota dirigida al</a:t>
            </a:r>
            <a:r>
              <a:rPr lang="es-ES_tradnl" sz="1800" b="1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Sr. </a:t>
            </a:r>
            <a:r>
              <a:rPr lang="es-ES_tradnl" spc="-5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Director</a:t>
            </a:r>
            <a:r>
              <a:rPr lang="es-ES_tradnl" sz="1800" spc="-5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s-ES_tradnl" sz="1800" spc="-5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especificando las causas por las cuales se solicita. 4 a 5 meses aproximadamente.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Homologaciones:</a:t>
            </a: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Atender a las fechas de presentación - Se publican carteles - Documentación requerida: Nota de solicitud por asignatura, certificado analítico original, programas legalizados por la Institución de origen. Costo del trámite consultar en Administración.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Programas legalizados:</a:t>
            </a: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 solicitan en Administración. Demora 1 semana.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4445" lvl="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*"/>
              <a:tabLst>
                <a:tab pos="182880" algn="l"/>
              </a:tabLst>
            </a:pPr>
            <a:r>
              <a:rPr lang="es-ES_tradnl" sz="1800" b="1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Recursado de asignaturas:</a:t>
            </a:r>
            <a:r>
              <a:rPr lang="es-ES_tradnl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ES_tradnl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Los alumnos deberán inscribirse en secretaria para recursar las asignaturas con no menos de 5 días previos al inicio de clases.</a:t>
            </a:r>
            <a:endParaRPr lang="es-A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8156611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61</TotalTime>
  <Words>571</Words>
  <Application>Microsoft Office PowerPoint</Application>
  <PresentationFormat>Panorámica</PresentationFormat>
  <Paragraphs>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Gill Sans MT</vt:lpstr>
      <vt:lpstr>Times New Roman</vt:lpstr>
      <vt:lpstr>Wingdings 2</vt:lpstr>
      <vt:lpstr>Dividendo</vt:lpstr>
      <vt:lpstr>Presentación de PowerPoint</vt:lpstr>
      <vt:lpstr>Formato estructuras curriculares</vt:lpstr>
      <vt:lpstr>Formato estructuras curriculares</vt:lpstr>
      <vt:lpstr>Formato estructuras curriculares</vt:lpstr>
      <vt:lpstr>MATERIAS </vt:lpstr>
      <vt:lpstr>Categorías de cursado</vt:lpstr>
      <vt:lpstr>Exámenes finales</vt:lpstr>
      <vt:lpstr>Documentación obligatoria</vt:lpstr>
      <vt:lpstr>SECRETARIA </vt:lpstr>
      <vt:lpstr>JUSTIFICACION DE AUSENCIAS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Franco Yucci</dc:creator>
  <cp:lastModifiedBy>UCU</cp:lastModifiedBy>
  <cp:revision>12</cp:revision>
  <dcterms:created xsi:type="dcterms:W3CDTF">2022-03-21T17:35:11Z</dcterms:created>
  <dcterms:modified xsi:type="dcterms:W3CDTF">2024-03-11T11:17:39Z</dcterms:modified>
</cp:coreProperties>
</file>